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496" r:id="rId2"/>
    <p:sldId id="497" r:id="rId3"/>
    <p:sldId id="498" r:id="rId4"/>
    <p:sldId id="499" r:id="rId5"/>
    <p:sldId id="490" r:id="rId6"/>
    <p:sldId id="491" r:id="rId7"/>
    <p:sldId id="492" r:id="rId8"/>
    <p:sldId id="493" r:id="rId9"/>
    <p:sldId id="494" r:id="rId10"/>
    <p:sldId id="495" r:id="rId11"/>
    <p:sldId id="479" r:id="rId12"/>
    <p:sldId id="480" r:id="rId13"/>
    <p:sldId id="481" r:id="rId14"/>
    <p:sldId id="482" r:id="rId15"/>
    <p:sldId id="483" r:id="rId16"/>
    <p:sldId id="484" r:id="rId17"/>
    <p:sldId id="485" r:id="rId18"/>
    <p:sldId id="486" r:id="rId19"/>
    <p:sldId id="487" r:id="rId20"/>
    <p:sldId id="488" r:id="rId21"/>
    <p:sldId id="489" r:id="rId22"/>
    <p:sldId id="473" r:id="rId23"/>
    <p:sldId id="474" r:id="rId24"/>
    <p:sldId id="475" r:id="rId25"/>
    <p:sldId id="476" r:id="rId26"/>
    <p:sldId id="477" r:id="rId27"/>
    <p:sldId id="478" r:id="rId28"/>
    <p:sldId id="397" r:id="rId29"/>
    <p:sldId id="468" r:id="rId30"/>
    <p:sldId id="469" r:id="rId31"/>
    <p:sldId id="470" r:id="rId32"/>
    <p:sldId id="471" r:id="rId33"/>
    <p:sldId id="472" r:id="rId34"/>
  </p:sldIdLst>
  <p:sldSz cx="9144000" cy="6858000" type="screen4x3"/>
  <p:notesSz cx="6794500" cy="9931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8">
          <p15:clr>
            <a:srgbClr val="A4A3A4"/>
          </p15:clr>
        </p15:guide>
        <p15:guide id="2" orient="horz" pos="617">
          <p15:clr>
            <a:srgbClr val="A4A3A4"/>
          </p15:clr>
        </p15:guide>
        <p15:guide id="3" orient="horz" pos="453">
          <p15:clr>
            <a:srgbClr val="A4A3A4"/>
          </p15:clr>
        </p15:guide>
        <p15:guide id="4" pos="5472">
          <p15:clr>
            <a:srgbClr val="A4A3A4"/>
          </p15:clr>
        </p15:guide>
        <p15:guide id="5" pos="283">
          <p15:clr>
            <a:srgbClr val="A4A3A4"/>
          </p15:clr>
        </p15:guide>
        <p15:guide id="6" pos="97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MONCEAU Géraldine" initials="DG"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249"/>
    <a:srgbClr val="F47D3A"/>
    <a:srgbClr val="56AC51"/>
    <a:srgbClr val="540B2B"/>
    <a:srgbClr val="88BEAC"/>
    <a:srgbClr val="C94337"/>
    <a:srgbClr val="E8B128"/>
    <a:srgbClr val="EB9C28"/>
    <a:srgbClr val="DF6532"/>
    <a:srgbClr val="50B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4" autoAdjust="0"/>
    <p:restoredTop sz="74070" autoAdjust="0"/>
  </p:normalViewPr>
  <p:slideViewPr>
    <p:cSldViewPr snapToGrid="0" snapToObjects="1" showGuides="1">
      <p:cViewPr varScale="1">
        <p:scale>
          <a:sx n="74" d="100"/>
          <a:sy n="74" d="100"/>
        </p:scale>
        <p:origin x="1470" y="54"/>
      </p:cViewPr>
      <p:guideLst>
        <p:guide orient="horz" pos="828"/>
        <p:guide orient="horz" pos="617"/>
        <p:guide orient="horz" pos="453"/>
        <p:guide pos="5472"/>
        <p:guide pos="283"/>
        <p:guide pos="979"/>
      </p:guideLst>
    </p:cSldViewPr>
  </p:slideViewPr>
  <p:outlineViewPr>
    <p:cViewPr>
      <p:scale>
        <a:sx n="33" d="100"/>
        <a:sy n="33" d="100"/>
      </p:scale>
      <p:origin x="24" y="0"/>
    </p:cViewPr>
  </p:outlineViewPr>
  <p:notesTextViewPr>
    <p:cViewPr>
      <p:scale>
        <a:sx n="100" d="100"/>
        <a:sy n="100" d="100"/>
      </p:scale>
      <p:origin x="0" y="0"/>
    </p:cViewPr>
  </p:notesTextViewPr>
  <p:notesViewPr>
    <p:cSldViewPr snapToGrid="0" snapToObjects="1">
      <p:cViewPr>
        <p:scale>
          <a:sx n="80" d="100"/>
          <a:sy n="80" d="100"/>
        </p:scale>
        <p:origin x="-2370" y="-78"/>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WLALL01\user1\NRHJON\rechnungsnotiz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AT" baseline="0" dirty="0" err="1"/>
              <a:t>Capacity</a:t>
            </a:r>
            <a:r>
              <a:rPr lang="de-AT" baseline="0" dirty="0"/>
              <a:t> </a:t>
            </a:r>
            <a:r>
              <a:rPr lang="de-AT" baseline="0" dirty="0" err="1"/>
              <a:t>of</a:t>
            </a:r>
            <a:r>
              <a:rPr lang="de-AT" baseline="0" dirty="0"/>
              <a:t> Different Modes </a:t>
            </a:r>
            <a:r>
              <a:rPr lang="de-AT" baseline="0" dirty="0" err="1"/>
              <a:t>of</a:t>
            </a:r>
            <a:r>
              <a:rPr lang="de-AT" baseline="0" dirty="0"/>
              <a:t> Transport </a:t>
            </a:r>
          </a:p>
          <a:p>
            <a:pPr>
              <a:defRPr/>
            </a:pPr>
            <a:r>
              <a:rPr lang="de-AT" baseline="0" dirty="0" smtClean="0"/>
              <a:t>At 44 </a:t>
            </a:r>
            <a:r>
              <a:rPr lang="de-AT" baseline="0" dirty="0" err="1"/>
              <a:t>V</a:t>
            </a:r>
            <a:r>
              <a:rPr lang="de-AT" baseline="0" dirty="0" err="1" smtClean="0"/>
              <a:t>ehicles</a:t>
            </a:r>
            <a:r>
              <a:rPr lang="de-AT" baseline="0" dirty="0" smtClean="0"/>
              <a:t> </a:t>
            </a:r>
            <a:r>
              <a:rPr lang="de-AT" baseline="0" dirty="0"/>
              <a:t>per </a:t>
            </a:r>
            <a:r>
              <a:rPr lang="de-AT" baseline="0" dirty="0" err="1" smtClean="0"/>
              <a:t>hour</a:t>
            </a:r>
            <a:endParaRPr lang="de-AT" dirty="0"/>
          </a:p>
        </c:rich>
      </c:tx>
      <c:overlay val="0"/>
    </c:title>
    <c:autoTitleDeleted val="0"/>
    <c:plotArea>
      <c:layout/>
      <c:barChart>
        <c:barDir val="col"/>
        <c:grouping val="clustered"/>
        <c:varyColors val="0"/>
        <c:ser>
          <c:idx val="0"/>
          <c:order val="0"/>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Tabelle1!$N$2:$N$6</c:f>
              <c:strCache>
                <c:ptCount val="5"/>
                <c:pt idx="0">
                  <c:v>ULF B</c:v>
                </c:pt>
                <c:pt idx="1">
                  <c:v>ULF A</c:v>
                </c:pt>
                <c:pt idx="2">
                  <c:v>Bus NG</c:v>
                </c:pt>
                <c:pt idx="3">
                  <c:v>Bus NL</c:v>
                </c:pt>
                <c:pt idx="4">
                  <c:v>PKW</c:v>
                </c:pt>
              </c:strCache>
            </c:strRef>
          </c:cat>
          <c:val>
            <c:numRef>
              <c:f>Tabelle1!$P$2:$P$6</c:f>
              <c:numCache>
                <c:formatCode>General</c:formatCode>
                <c:ptCount val="5"/>
                <c:pt idx="0">
                  <c:v>9108</c:v>
                </c:pt>
                <c:pt idx="1">
                  <c:v>5984</c:v>
                </c:pt>
                <c:pt idx="2">
                  <c:v>4664</c:v>
                </c:pt>
                <c:pt idx="3">
                  <c:v>2948</c:v>
                </c:pt>
                <c:pt idx="4">
                  <c:v>220</c:v>
                </c:pt>
              </c:numCache>
            </c:numRef>
          </c:val>
        </c:ser>
        <c:dLbls>
          <c:dLblPos val="inEnd"/>
          <c:showLegendKey val="0"/>
          <c:showVal val="1"/>
          <c:showCatName val="0"/>
          <c:showSerName val="0"/>
          <c:showPercent val="0"/>
          <c:showBubbleSize val="0"/>
        </c:dLbls>
        <c:gapWidth val="150"/>
        <c:axId val="411472456"/>
        <c:axId val="411472848"/>
      </c:barChart>
      <c:catAx>
        <c:axId val="411472456"/>
        <c:scaling>
          <c:orientation val="minMax"/>
        </c:scaling>
        <c:delete val="0"/>
        <c:axPos val="b"/>
        <c:numFmt formatCode="General" sourceLinked="0"/>
        <c:majorTickMark val="out"/>
        <c:minorTickMark val="none"/>
        <c:tickLblPos val="nextTo"/>
        <c:crossAx val="411472848"/>
        <c:crosses val="autoZero"/>
        <c:auto val="1"/>
        <c:lblAlgn val="ctr"/>
        <c:lblOffset val="100"/>
        <c:noMultiLvlLbl val="0"/>
      </c:catAx>
      <c:valAx>
        <c:axId val="411472848"/>
        <c:scaling>
          <c:orientation val="minMax"/>
        </c:scaling>
        <c:delete val="0"/>
        <c:axPos val="l"/>
        <c:majorGridlines/>
        <c:title>
          <c:tx>
            <c:rich>
              <a:bodyPr rot="-5400000" vert="horz"/>
              <a:lstStyle/>
              <a:p>
                <a:pPr>
                  <a:defRPr/>
                </a:pPr>
                <a:r>
                  <a:rPr lang="de-AT" dirty="0" err="1" smtClean="0"/>
                  <a:t>Passengers</a:t>
                </a:r>
                <a:r>
                  <a:rPr lang="de-AT" dirty="0" smtClean="0"/>
                  <a:t> per </a:t>
                </a:r>
                <a:r>
                  <a:rPr lang="de-AT" dirty="0" err="1" smtClean="0"/>
                  <a:t>hour</a:t>
                </a:r>
                <a:r>
                  <a:rPr lang="de-AT" dirty="0" smtClean="0"/>
                  <a:t> </a:t>
                </a:r>
                <a:r>
                  <a:rPr lang="de-AT" dirty="0"/>
                  <a:t>at max. </a:t>
                </a:r>
                <a:r>
                  <a:rPr lang="de-AT" dirty="0" err="1" smtClean="0"/>
                  <a:t>utilisation</a:t>
                </a:r>
                <a:endParaRPr lang="de-AT" dirty="0"/>
              </a:p>
            </c:rich>
          </c:tx>
          <c:overlay val="0"/>
        </c:title>
        <c:numFmt formatCode="General" sourceLinked="1"/>
        <c:majorTickMark val="out"/>
        <c:minorTickMark val="none"/>
        <c:tickLblPos val="nextTo"/>
        <c:crossAx val="411472456"/>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0.8556</cdr:x>
      <cdr:y>0.91695</cdr:y>
    </cdr:from>
    <cdr:to>
      <cdr:x>0.93222</cdr:x>
      <cdr:y>0.99749</cdr:y>
    </cdr:to>
    <cdr:sp macro="" textlink="">
      <cdr:nvSpPr>
        <cdr:cNvPr id="2" name="Rechteck 1"/>
        <cdr:cNvSpPr/>
      </cdr:nvSpPr>
      <cdr:spPr>
        <a:xfrm xmlns:a="http://schemas.openxmlformats.org/drawingml/2006/main">
          <a:off x="4497513" y="3367410"/>
          <a:ext cx="402763" cy="29576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de-DE" dirty="0" smtClean="0">
              <a:solidFill>
                <a:schemeClr val="tx1"/>
              </a:solidFill>
            </a:rPr>
            <a:t>Car</a:t>
          </a:r>
          <a:endParaRPr lang="de-DE"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4282" cy="496570"/>
          </a:xfrm>
          <a:prstGeom prst="rect">
            <a:avLst/>
          </a:prstGeom>
        </p:spPr>
        <p:txBody>
          <a:bodyPr vert="horz" lIns="92177" tIns="46089" rIns="92177" bIns="46089" rtlCol="0"/>
          <a:lstStyle>
            <a:lvl1pPr algn="l">
              <a:defRPr sz="1200"/>
            </a:lvl1pPr>
          </a:lstStyle>
          <a:p>
            <a:endParaRPr lang="fr-FR" dirty="0"/>
          </a:p>
        </p:txBody>
      </p:sp>
      <p:sp>
        <p:nvSpPr>
          <p:cNvPr id="3" name="Espace réservé de la date 2"/>
          <p:cNvSpPr>
            <a:spLocks noGrp="1"/>
          </p:cNvSpPr>
          <p:nvPr>
            <p:ph type="dt" sz="quarter" idx="1"/>
          </p:nvPr>
        </p:nvSpPr>
        <p:spPr>
          <a:xfrm>
            <a:off x="3848647" y="2"/>
            <a:ext cx="2944282" cy="496570"/>
          </a:xfrm>
          <a:prstGeom prst="rect">
            <a:avLst/>
          </a:prstGeom>
        </p:spPr>
        <p:txBody>
          <a:bodyPr vert="horz" lIns="92177" tIns="46089" rIns="92177" bIns="46089" rtlCol="0"/>
          <a:lstStyle>
            <a:lvl1pPr algn="r">
              <a:defRPr sz="1200"/>
            </a:lvl1pPr>
          </a:lstStyle>
          <a:p>
            <a:fld id="{2A7BAE97-2284-7441-974C-6F310E695941}" type="datetimeFigureOut">
              <a:rPr lang="fr-FR" smtClean="0"/>
              <a:pPr/>
              <a:t>30/11/2016</a:t>
            </a:fld>
            <a:endParaRPr lang="fr-FR" dirty="0"/>
          </a:p>
        </p:txBody>
      </p:sp>
      <p:sp>
        <p:nvSpPr>
          <p:cNvPr id="4" name="Espace réservé du pied de page 3"/>
          <p:cNvSpPr>
            <a:spLocks noGrp="1"/>
          </p:cNvSpPr>
          <p:nvPr>
            <p:ph type="ftr" sz="quarter" idx="2"/>
          </p:nvPr>
        </p:nvSpPr>
        <p:spPr>
          <a:xfrm>
            <a:off x="2" y="9433109"/>
            <a:ext cx="2944282" cy="496570"/>
          </a:xfrm>
          <a:prstGeom prst="rect">
            <a:avLst/>
          </a:prstGeom>
        </p:spPr>
        <p:txBody>
          <a:bodyPr vert="horz" lIns="92177" tIns="46089" rIns="92177" bIns="46089"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48647" y="9433109"/>
            <a:ext cx="2944282" cy="496570"/>
          </a:xfrm>
          <a:prstGeom prst="rect">
            <a:avLst/>
          </a:prstGeom>
        </p:spPr>
        <p:txBody>
          <a:bodyPr vert="horz" lIns="92177" tIns="46089" rIns="92177" bIns="46089" rtlCol="0" anchor="b"/>
          <a:lstStyle>
            <a:lvl1pPr algn="r">
              <a:defRPr sz="1200"/>
            </a:lvl1pPr>
          </a:lstStyle>
          <a:p>
            <a:fld id="{9B4E9515-B9ED-9444-818C-52C0A28668C0}" type="slidenum">
              <a:rPr lang="fr-FR" smtClean="0"/>
              <a:pPr/>
              <a:t>‹#›</a:t>
            </a:fld>
            <a:endParaRPr lang="fr-FR" dirty="0"/>
          </a:p>
        </p:txBody>
      </p:sp>
    </p:spTree>
    <p:extLst>
      <p:ext uri="{BB962C8B-B14F-4D97-AF65-F5344CB8AC3E}">
        <p14:creationId xmlns:p14="http://schemas.microsoft.com/office/powerpoint/2010/main" val="1037724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4282" cy="496570"/>
          </a:xfrm>
          <a:prstGeom prst="rect">
            <a:avLst/>
          </a:prstGeom>
        </p:spPr>
        <p:txBody>
          <a:bodyPr vert="horz" lIns="92177" tIns="46089" rIns="92177" bIns="46089" rtlCol="0"/>
          <a:lstStyle>
            <a:lvl1pPr algn="l">
              <a:defRPr sz="1200"/>
            </a:lvl1pPr>
          </a:lstStyle>
          <a:p>
            <a:endParaRPr lang="fr-FR" dirty="0"/>
          </a:p>
        </p:txBody>
      </p:sp>
      <p:sp>
        <p:nvSpPr>
          <p:cNvPr id="3" name="Espace réservé de la date 2"/>
          <p:cNvSpPr>
            <a:spLocks noGrp="1"/>
          </p:cNvSpPr>
          <p:nvPr>
            <p:ph type="dt" idx="1"/>
          </p:nvPr>
        </p:nvSpPr>
        <p:spPr>
          <a:xfrm>
            <a:off x="3848647" y="2"/>
            <a:ext cx="2944282" cy="496570"/>
          </a:xfrm>
          <a:prstGeom prst="rect">
            <a:avLst/>
          </a:prstGeom>
        </p:spPr>
        <p:txBody>
          <a:bodyPr vert="horz" lIns="92177" tIns="46089" rIns="92177" bIns="46089" rtlCol="0"/>
          <a:lstStyle>
            <a:lvl1pPr algn="r">
              <a:defRPr sz="1200"/>
            </a:lvl1pPr>
          </a:lstStyle>
          <a:p>
            <a:fld id="{AD3BF158-6622-A540-999B-EEC6DD0F68F4}" type="datetimeFigureOut">
              <a:rPr lang="fr-FR" smtClean="0"/>
              <a:pPr/>
              <a:t>30/11/2016</a:t>
            </a:fld>
            <a:endParaRPr lang="fr-FR" dirty="0"/>
          </a:p>
        </p:txBody>
      </p:sp>
      <p:sp>
        <p:nvSpPr>
          <p:cNvPr id="4" name="Espace réservé de l'image des diapositives 3"/>
          <p:cNvSpPr>
            <a:spLocks noGrp="1" noRot="1" noChangeAspect="1"/>
          </p:cNvSpPr>
          <p:nvPr>
            <p:ph type="sldImg" idx="2"/>
          </p:nvPr>
        </p:nvSpPr>
        <p:spPr>
          <a:xfrm>
            <a:off x="917575" y="747713"/>
            <a:ext cx="4959350" cy="3721100"/>
          </a:xfrm>
          <a:prstGeom prst="rect">
            <a:avLst/>
          </a:prstGeom>
          <a:noFill/>
          <a:ln w="12700">
            <a:solidFill>
              <a:prstClr val="black"/>
            </a:solidFill>
          </a:ln>
        </p:spPr>
        <p:txBody>
          <a:bodyPr vert="horz" lIns="92177" tIns="46089" rIns="92177" bIns="46089" rtlCol="0" anchor="ctr"/>
          <a:lstStyle/>
          <a:p>
            <a:endParaRPr lang="fr-FR" dirty="0"/>
          </a:p>
        </p:txBody>
      </p:sp>
      <p:sp>
        <p:nvSpPr>
          <p:cNvPr id="5" name="Espace réservé des commentaires 4"/>
          <p:cNvSpPr>
            <a:spLocks noGrp="1"/>
          </p:cNvSpPr>
          <p:nvPr>
            <p:ph type="body" sz="quarter" idx="3"/>
          </p:nvPr>
        </p:nvSpPr>
        <p:spPr>
          <a:xfrm>
            <a:off x="679450" y="4717416"/>
            <a:ext cx="5435600" cy="4469130"/>
          </a:xfrm>
          <a:prstGeom prst="rect">
            <a:avLst/>
          </a:prstGeom>
        </p:spPr>
        <p:txBody>
          <a:bodyPr vert="horz" lIns="92177" tIns="46089" rIns="92177" bIns="4608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433109"/>
            <a:ext cx="2944282" cy="496570"/>
          </a:xfrm>
          <a:prstGeom prst="rect">
            <a:avLst/>
          </a:prstGeom>
        </p:spPr>
        <p:txBody>
          <a:bodyPr vert="horz" lIns="92177" tIns="46089" rIns="92177" bIns="46089"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8647" y="9433109"/>
            <a:ext cx="2944282" cy="496570"/>
          </a:xfrm>
          <a:prstGeom prst="rect">
            <a:avLst/>
          </a:prstGeom>
        </p:spPr>
        <p:txBody>
          <a:bodyPr vert="horz" lIns="92177" tIns="46089" rIns="92177" bIns="46089" rtlCol="0" anchor="b"/>
          <a:lstStyle>
            <a:lvl1pPr algn="r">
              <a:defRPr sz="1200"/>
            </a:lvl1pPr>
          </a:lstStyle>
          <a:p>
            <a:fld id="{AF13A399-E0F5-7B40-99B3-BB69A5FFE37C}" type="slidenum">
              <a:rPr lang="fr-FR" smtClean="0"/>
              <a:pPr/>
              <a:t>‹#›</a:t>
            </a:fld>
            <a:endParaRPr lang="fr-FR" dirty="0"/>
          </a:p>
        </p:txBody>
      </p:sp>
    </p:spTree>
    <p:extLst>
      <p:ext uri="{BB962C8B-B14F-4D97-AF65-F5344CB8AC3E}">
        <p14:creationId xmlns:p14="http://schemas.microsoft.com/office/powerpoint/2010/main" val="8641702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20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1</a:t>
            </a:fld>
            <a:endParaRPr lang="fr-FR" dirty="0"/>
          </a:p>
        </p:txBody>
      </p:sp>
    </p:spTree>
    <p:extLst>
      <p:ext uri="{BB962C8B-B14F-4D97-AF65-F5344CB8AC3E}">
        <p14:creationId xmlns:p14="http://schemas.microsoft.com/office/powerpoint/2010/main" val="373828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089123"/>
            <a:ext cx="9994175" cy="3260402"/>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10</a:t>
            </a:fld>
            <a:endParaRPr lang="fr-FR" dirty="0"/>
          </a:p>
        </p:txBody>
      </p:sp>
    </p:spTree>
    <p:extLst>
      <p:ext uri="{BB962C8B-B14F-4D97-AF65-F5344CB8AC3E}">
        <p14:creationId xmlns:p14="http://schemas.microsoft.com/office/powerpoint/2010/main" val="235259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20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11</a:t>
            </a:fld>
            <a:endParaRPr lang="fr-FR" dirty="0"/>
          </a:p>
        </p:txBody>
      </p:sp>
    </p:spTree>
    <p:extLst>
      <p:ext uri="{BB962C8B-B14F-4D97-AF65-F5344CB8AC3E}">
        <p14:creationId xmlns:p14="http://schemas.microsoft.com/office/powerpoint/2010/main" val="1811707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r>
              <a:rPr lang="fr-CA" smtClean="0"/>
              <a:t>4 others elements are more technical: </a:t>
            </a:r>
          </a:p>
        </p:txBody>
      </p:sp>
    </p:spTree>
    <p:extLst>
      <p:ext uri="{BB962C8B-B14F-4D97-AF65-F5344CB8AC3E}">
        <p14:creationId xmlns:p14="http://schemas.microsoft.com/office/powerpoint/2010/main" val="2355972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xfrm>
            <a:off x="324158" y="9254673"/>
            <a:ext cx="2596194" cy="8769509"/>
          </a:xfrm>
          <a:noFill/>
          <a:ln/>
        </p:spPr>
        <p:txBody>
          <a:bodyPr/>
          <a:lstStyle/>
          <a:p>
            <a:r>
              <a:rPr lang="en-CA" smtClean="0"/>
              <a:t>STM implemented a </a:t>
            </a:r>
            <a:r>
              <a:rPr lang="en-CA" b="1" u="sng" smtClean="0"/>
              <a:t>rigorous process to prioritize its investment projects</a:t>
            </a:r>
            <a:r>
              <a:rPr lang="en-CA" smtClean="0"/>
              <a:t>. Only those who meet the criteria established by the project portfolio management (GPP) committee are prioritized. </a:t>
            </a:r>
            <a:r>
              <a:rPr lang="en-CA" b="1" u="sng" smtClean="0"/>
              <a:t>As early as in 2011, a sustainability component was included into the GPP process to obtain a maximum of economic, social and environmental benefits</a:t>
            </a:r>
            <a:r>
              <a:rPr lang="en-CA" smtClean="0"/>
              <a:t>. In 2014, STM will add to this process by drawing up a checklist of concerns with regards to its 2020 Sustainable Development Plan. </a:t>
            </a:r>
          </a:p>
          <a:p>
            <a:endParaRPr lang="en-CA" smtClean="0"/>
          </a:p>
          <a:p>
            <a:r>
              <a:rPr lang="en-CA" smtClean="0"/>
              <a:t>The STM's project portfolio management process (an evaluation grid for major projects) integrates sustainability criteria. Such a process helps project managers take into consideration any and all sustainability issues from the very start.</a:t>
            </a:r>
          </a:p>
          <a:p>
            <a:r>
              <a:rPr lang="en-CA" smtClean="0"/>
              <a:t>The STM's project portfolio management includes criteria for sustainability. Moreover, with LEED certification for new buildings,   the STM can include cost savings targets from sustainable choices. </a:t>
            </a:r>
            <a:endParaRPr lang="fr-CA" smtClean="0"/>
          </a:p>
          <a:p>
            <a:endParaRPr lang="fr-CA" smtClean="0"/>
          </a:p>
        </p:txBody>
      </p:sp>
    </p:spTree>
    <p:extLst>
      <p:ext uri="{BB962C8B-B14F-4D97-AF65-F5344CB8AC3E}">
        <p14:creationId xmlns:p14="http://schemas.microsoft.com/office/powerpoint/2010/main" val="443587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xfrm>
            <a:off x="324158" y="9254673"/>
            <a:ext cx="2596194" cy="8769509"/>
          </a:xfrm>
          <a:ln/>
        </p:spPr>
        <p:txBody>
          <a:bodyPr/>
          <a:lstStyle/>
          <a:p>
            <a:pPr>
              <a:defRPr/>
            </a:pPr>
            <a:r>
              <a:rPr lang="en-CA" smtClean="0"/>
              <a:t>Sustainability criteria integrated into </a:t>
            </a:r>
            <a:r>
              <a:rPr lang="en-CA" b="1" smtClean="0"/>
              <a:t>STM’s design standards and criteria</a:t>
            </a:r>
            <a:r>
              <a:rPr lang="en-CA" smtClean="0"/>
              <a:t> (NCC): </a:t>
            </a:r>
            <a:r>
              <a:rPr lang="en-CA" b="1" u="sng" smtClean="0">
                <a:effectLst>
                  <a:outerShdw blurRad="38100" dist="38100" dir="2700000" algn="tl">
                    <a:srgbClr val="C0C0C0"/>
                  </a:outerShdw>
                </a:effectLst>
              </a:rPr>
              <a:t>These provide the terms of reference for all STM engineering projects</a:t>
            </a:r>
            <a:r>
              <a:rPr lang="en-CA" smtClean="0"/>
              <a:t>. Sustainability criteria were gradually added to the document. Thus, sustainable development concerns are taken into account early in the planning stage (inclusion of green spaces, priority to the most energy-efficient equipment, eco-friendly management of residual waste, etc.)</a:t>
            </a:r>
          </a:p>
          <a:p>
            <a:pPr>
              <a:defRPr/>
            </a:pPr>
            <a:r>
              <a:rPr lang="en-CA" smtClean="0"/>
              <a:t>Also, the department for the Environment incorporates environmental criteria in the Standards and Design Criteria for new projects. </a:t>
            </a:r>
            <a:endParaRPr lang="fr-CA" smtClean="0"/>
          </a:p>
          <a:p>
            <a:pPr>
              <a:defRPr/>
            </a:pPr>
            <a:endParaRPr lang="fr-CA" smtClean="0"/>
          </a:p>
        </p:txBody>
      </p:sp>
    </p:spTree>
    <p:extLst>
      <p:ext uri="{BB962C8B-B14F-4D97-AF65-F5344CB8AC3E}">
        <p14:creationId xmlns:p14="http://schemas.microsoft.com/office/powerpoint/2010/main" val="3081897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fr-CA" altLang="fr-FR" smtClean="0"/>
          </a:p>
        </p:txBody>
      </p:sp>
    </p:spTree>
    <p:extLst>
      <p:ext uri="{BB962C8B-B14F-4D97-AF65-F5344CB8AC3E}">
        <p14:creationId xmlns:p14="http://schemas.microsoft.com/office/powerpoint/2010/main" val="1947016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xfrm>
            <a:off x="324158" y="9254673"/>
            <a:ext cx="2596194" cy="8769509"/>
          </a:xfrm>
          <a:noFill/>
          <a:ln/>
        </p:spPr>
        <p:txBody>
          <a:bodyPr/>
          <a:lstStyle/>
          <a:p>
            <a:r>
              <a:rPr lang="en-CA" b="1" smtClean="0"/>
              <a:t>Recommendations submitted to the Board of Directors</a:t>
            </a:r>
            <a:r>
              <a:rPr lang="en-CA" smtClean="0"/>
              <a:t>: Since 2011, all recommendations presented to STM’s governing board include a section pertaining to sustainable development concerns. </a:t>
            </a:r>
          </a:p>
          <a:p>
            <a:endParaRPr lang="en-CA" b="1" smtClean="0"/>
          </a:p>
          <a:p>
            <a:r>
              <a:rPr lang="en-CA" b="1" smtClean="0"/>
              <a:t>Board of Directors’ committee for sustainable development: </a:t>
            </a:r>
            <a:r>
              <a:rPr lang="en-CA" smtClean="0"/>
              <a:t>In January 2014, STM established a new board committee responsible for validating the direction taken by STM in terms of sustainability. </a:t>
            </a:r>
            <a:endParaRPr lang="fr-CA" smtClean="0"/>
          </a:p>
        </p:txBody>
      </p:sp>
    </p:spTree>
    <p:extLst>
      <p:ext uri="{BB962C8B-B14F-4D97-AF65-F5344CB8AC3E}">
        <p14:creationId xmlns:p14="http://schemas.microsoft.com/office/powerpoint/2010/main" val="2816320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fr-CA" altLang="fr-FR" smtClean="0"/>
          </a:p>
        </p:txBody>
      </p:sp>
    </p:spTree>
    <p:extLst>
      <p:ext uri="{BB962C8B-B14F-4D97-AF65-F5344CB8AC3E}">
        <p14:creationId xmlns:p14="http://schemas.microsoft.com/office/powerpoint/2010/main" val="1492564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6466324"/>
            <a:ext cx="4617077" cy="6824852"/>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18</a:t>
            </a:fld>
            <a:endParaRPr lang="fr-FR" dirty="0"/>
          </a:p>
        </p:txBody>
      </p:sp>
    </p:spTree>
    <p:extLst>
      <p:ext uri="{BB962C8B-B14F-4D97-AF65-F5344CB8AC3E}">
        <p14:creationId xmlns:p14="http://schemas.microsoft.com/office/powerpoint/2010/main" val="242075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6466324"/>
            <a:ext cx="4617077" cy="6824852"/>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19</a:t>
            </a:fld>
            <a:endParaRPr lang="fr-FR" dirty="0"/>
          </a:p>
        </p:txBody>
      </p:sp>
    </p:spTree>
    <p:extLst>
      <p:ext uri="{BB962C8B-B14F-4D97-AF65-F5344CB8AC3E}">
        <p14:creationId xmlns:p14="http://schemas.microsoft.com/office/powerpoint/2010/main" val="150737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98660"/>
            <a:ext cx="6862762" cy="4748093"/>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2</a:t>
            </a:fld>
            <a:endParaRPr lang="fr-FR" dirty="0"/>
          </a:p>
        </p:txBody>
      </p:sp>
    </p:spTree>
    <p:extLst>
      <p:ext uri="{BB962C8B-B14F-4D97-AF65-F5344CB8AC3E}">
        <p14:creationId xmlns:p14="http://schemas.microsoft.com/office/powerpoint/2010/main" val="336725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6466324"/>
            <a:ext cx="4617077" cy="6824852"/>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20</a:t>
            </a:fld>
            <a:endParaRPr lang="fr-FR" dirty="0"/>
          </a:p>
        </p:txBody>
      </p:sp>
    </p:spTree>
    <p:extLst>
      <p:ext uri="{BB962C8B-B14F-4D97-AF65-F5344CB8AC3E}">
        <p14:creationId xmlns:p14="http://schemas.microsoft.com/office/powerpoint/2010/main" val="1335757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6466324"/>
            <a:ext cx="4617077" cy="6824852"/>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21</a:t>
            </a:fld>
            <a:endParaRPr lang="fr-FR" dirty="0"/>
          </a:p>
        </p:txBody>
      </p:sp>
    </p:spTree>
    <p:extLst>
      <p:ext uri="{BB962C8B-B14F-4D97-AF65-F5344CB8AC3E}">
        <p14:creationId xmlns:p14="http://schemas.microsoft.com/office/powerpoint/2010/main" val="3785372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20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22</a:t>
            </a:fld>
            <a:endParaRPr lang="fr-FR" dirty="0"/>
          </a:p>
        </p:txBody>
      </p:sp>
    </p:spTree>
    <p:extLst>
      <p:ext uri="{BB962C8B-B14F-4D97-AF65-F5344CB8AC3E}">
        <p14:creationId xmlns:p14="http://schemas.microsoft.com/office/powerpoint/2010/main" val="1471912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6508700"/>
            <a:ext cx="4664542" cy="6869582"/>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23</a:t>
            </a:fld>
            <a:endParaRPr lang="fr-FR" dirty="0"/>
          </a:p>
        </p:txBody>
      </p:sp>
    </p:spTree>
    <p:extLst>
      <p:ext uri="{BB962C8B-B14F-4D97-AF65-F5344CB8AC3E}">
        <p14:creationId xmlns:p14="http://schemas.microsoft.com/office/powerpoint/2010/main" val="3412798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6508700"/>
            <a:ext cx="4664542" cy="6869582"/>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24</a:t>
            </a:fld>
            <a:endParaRPr lang="fr-FR" dirty="0"/>
          </a:p>
        </p:txBody>
      </p:sp>
    </p:spTree>
    <p:extLst>
      <p:ext uri="{BB962C8B-B14F-4D97-AF65-F5344CB8AC3E}">
        <p14:creationId xmlns:p14="http://schemas.microsoft.com/office/powerpoint/2010/main" val="3012249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6508700"/>
            <a:ext cx="4664542" cy="6869582"/>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25</a:t>
            </a:fld>
            <a:endParaRPr lang="fr-FR" dirty="0"/>
          </a:p>
        </p:txBody>
      </p:sp>
    </p:spTree>
    <p:extLst>
      <p:ext uri="{BB962C8B-B14F-4D97-AF65-F5344CB8AC3E}">
        <p14:creationId xmlns:p14="http://schemas.microsoft.com/office/powerpoint/2010/main" val="660108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13A399-E0F5-7B40-99B3-BB69A5FFE37C}" type="slidenum">
              <a:rPr lang="fr-FR" smtClean="0"/>
              <a:pPr/>
              <a:t>26</a:t>
            </a:fld>
            <a:endParaRPr lang="fr-FR" dirty="0"/>
          </a:p>
        </p:txBody>
      </p:sp>
    </p:spTree>
    <p:extLst>
      <p:ext uri="{BB962C8B-B14F-4D97-AF65-F5344CB8AC3E}">
        <p14:creationId xmlns:p14="http://schemas.microsoft.com/office/powerpoint/2010/main" val="4058040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20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28</a:t>
            </a:fld>
            <a:endParaRPr lang="fr-FR" dirty="0"/>
          </a:p>
        </p:txBody>
      </p:sp>
    </p:spTree>
    <p:extLst>
      <p:ext uri="{BB962C8B-B14F-4D97-AF65-F5344CB8AC3E}">
        <p14:creationId xmlns:p14="http://schemas.microsoft.com/office/powerpoint/2010/main" val="1208034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69371"/>
            <a:ext cx="6792928" cy="4717177"/>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29</a:t>
            </a:fld>
            <a:endParaRPr lang="fr-FR" dirty="0"/>
          </a:p>
        </p:txBody>
      </p:sp>
    </p:spTree>
    <p:extLst>
      <p:ext uri="{BB962C8B-B14F-4D97-AF65-F5344CB8AC3E}">
        <p14:creationId xmlns:p14="http://schemas.microsoft.com/office/powerpoint/2010/main" val="2034248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69371"/>
            <a:ext cx="6792928" cy="4717177"/>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30</a:t>
            </a:fld>
            <a:endParaRPr lang="fr-FR" dirty="0"/>
          </a:p>
        </p:txBody>
      </p:sp>
    </p:spTree>
    <p:extLst>
      <p:ext uri="{BB962C8B-B14F-4D97-AF65-F5344CB8AC3E}">
        <p14:creationId xmlns:p14="http://schemas.microsoft.com/office/powerpoint/2010/main" val="121844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98660"/>
            <a:ext cx="6862762" cy="4748093"/>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3</a:t>
            </a:fld>
            <a:endParaRPr lang="fr-FR" dirty="0"/>
          </a:p>
        </p:txBody>
      </p:sp>
    </p:spTree>
    <p:extLst>
      <p:ext uri="{BB962C8B-B14F-4D97-AF65-F5344CB8AC3E}">
        <p14:creationId xmlns:p14="http://schemas.microsoft.com/office/powerpoint/2010/main" val="491052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69371"/>
            <a:ext cx="6792928" cy="4717177"/>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31</a:t>
            </a:fld>
            <a:endParaRPr lang="fr-FR" dirty="0"/>
          </a:p>
        </p:txBody>
      </p:sp>
    </p:spTree>
    <p:extLst>
      <p:ext uri="{BB962C8B-B14F-4D97-AF65-F5344CB8AC3E}">
        <p14:creationId xmlns:p14="http://schemas.microsoft.com/office/powerpoint/2010/main" val="187711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98660"/>
            <a:ext cx="6862762" cy="4748093"/>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4</a:t>
            </a:fld>
            <a:endParaRPr lang="fr-FR" dirty="0"/>
          </a:p>
        </p:txBody>
      </p:sp>
    </p:spTree>
    <p:extLst>
      <p:ext uri="{BB962C8B-B14F-4D97-AF65-F5344CB8AC3E}">
        <p14:creationId xmlns:p14="http://schemas.microsoft.com/office/powerpoint/2010/main" val="885901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20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5</a:t>
            </a:fld>
            <a:endParaRPr lang="fr-FR" dirty="0"/>
          </a:p>
        </p:txBody>
      </p:sp>
    </p:spTree>
    <p:extLst>
      <p:ext uri="{BB962C8B-B14F-4D97-AF65-F5344CB8AC3E}">
        <p14:creationId xmlns:p14="http://schemas.microsoft.com/office/powerpoint/2010/main" val="419211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089123"/>
            <a:ext cx="9994175" cy="3260402"/>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6</a:t>
            </a:fld>
            <a:endParaRPr lang="fr-FR" dirty="0"/>
          </a:p>
        </p:txBody>
      </p:sp>
    </p:spTree>
    <p:extLst>
      <p:ext uri="{BB962C8B-B14F-4D97-AF65-F5344CB8AC3E}">
        <p14:creationId xmlns:p14="http://schemas.microsoft.com/office/powerpoint/2010/main" val="96562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089123"/>
            <a:ext cx="9994175" cy="3260402"/>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7</a:t>
            </a:fld>
            <a:endParaRPr lang="fr-FR" dirty="0"/>
          </a:p>
        </p:txBody>
      </p:sp>
    </p:spTree>
    <p:extLst>
      <p:ext uri="{BB962C8B-B14F-4D97-AF65-F5344CB8AC3E}">
        <p14:creationId xmlns:p14="http://schemas.microsoft.com/office/powerpoint/2010/main" val="43361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089123"/>
            <a:ext cx="9994175" cy="3260402"/>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8</a:t>
            </a:fld>
            <a:endParaRPr lang="fr-FR" dirty="0"/>
          </a:p>
        </p:txBody>
      </p:sp>
    </p:spTree>
    <p:extLst>
      <p:ext uri="{BB962C8B-B14F-4D97-AF65-F5344CB8AC3E}">
        <p14:creationId xmlns:p14="http://schemas.microsoft.com/office/powerpoint/2010/main" val="8633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089123"/>
            <a:ext cx="9994175" cy="3260402"/>
          </a:xfrm>
        </p:spPr>
        <p:txBody>
          <a:bodyPr>
            <a:noAutofit/>
          </a:bodyPr>
          <a:lstStyle/>
          <a:p>
            <a:endParaRPr lang="en-GB" sz="1600" dirty="0"/>
          </a:p>
        </p:txBody>
      </p:sp>
      <p:sp>
        <p:nvSpPr>
          <p:cNvPr id="4" name="Slide Number Placeholder 3"/>
          <p:cNvSpPr>
            <a:spLocks noGrp="1"/>
          </p:cNvSpPr>
          <p:nvPr>
            <p:ph type="sldNum" sz="quarter" idx="10"/>
          </p:nvPr>
        </p:nvSpPr>
        <p:spPr/>
        <p:txBody>
          <a:bodyPr/>
          <a:lstStyle/>
          <a:p>
            <a:fld id="{AF13A399-E0F5-7B40-99B3-BB69A5FFE37C}" type="slidenum">
              <a:rPr lang="fr-FR" smtClean="0"/>
              <a:pPr/>
              <a:t>9</a:t>
            </a:fld>
            <a:endParaRPr lang="fr-FR" dirty="0"/>
          </a:p>
        </p:txBody>
      </p:sp>
    </p:spTree>
    <p:extLst>
      <p:ext uri="{BB962C8B-B14F-4D97-AF65-F5344CB8AC3E}">
        <p14:creationId xmlns:p14="http://schemas.microsoft.com/office/powerpoint/2010/main" val="4073656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4_Diapositive de titre">
    <p:bg>
      <p:bgPr>
        <a:blipFill rotWithShape="1">
          <a:blip r:embed="rId2" cstate="email"/>
          <a:stretch>
            <a:fillRect/>
          </a:stretch>
        </a:blipFill>
        <a:effectLst/>
      </p:bgPr>
    </p:bg>
    <p:spTree>
      <p:nvGrpSpPr>
        <p:cNvPr id="1" name=""/>
        <p:cNvGrpSpPr/>
        <p:nvPr/>
      </p:nvGrpSpPr>
      <p:grpSpPr>
        <a:xfrm>
          <a:off x="0" y="0"/>
          <a:ext cx="0" cy="0"/>
          <a:chOff x="0" y="0"/>
          <a:chExt cx="0" cy="0"/>
        </a:xfrm>
      </p:grpSpPr>
      <p:pic>
        <p:nvPicPr>
          <p:cNvPr id="7" name="Image 6" descr="UITP_LOGO-BASELINE-HORIZ_POS_RGB.jpg"/>
          <p:cNvPicPr>
            <a:picLocks noChangeAspect="1"/>
          </p:cNvPicPr>
          <p:nvPr userDrawn="1"/>
        </p:nvPicPr>
        <p:blipFill>
          <a:blip r:embed="rId3" cstate="email"/>
          <a:stretch>
            <a:fillRect/>
          </a:stretch>
        </p:blipFill>
        <p:spPr>
          <a:xfrm>
            <a:off x="0" y="0"/>
            <a:ext cx="2762584" cy="1702800"/>
          </a:xfrm>
          <a:prstGeom prst="rect">
            <a:avLst/>
          </a:prstGeom>
        </p:spPr>
      </p:pic>
      <p:sp>
        <p:nvSpPr>
          <p:cNvPr id="2" name="Titre 1"/>
          <p:cNvSpPr>
            <a:spLocks noGrp="1"/>
          </p:cNvSpPr>
          <p:nvPr>
            <p:ph type="ctrTitle" hasCustomPrompt="1"/>
          </p:nvPr>
        </p:nvSpPr>
        <p:spPr>
          <a:xfrm>
            <a:off x="1348842" y="1760537"/>
            <a:ext cx="6677025" cy="2655360"/>
          </a:xfrm>
        </p:spPr>
        <p:txBody>
          <a:bodyPr/>
          <a:lstStyle>
            <a:lvl1pPr>
              <a:defRPr baseline="0">
                <a:solidFill>
                  <a:srgbClr val="184249"/>
                </a:solidFill>
              </a:defRPr>
            </a:lvl1pPr>
          </a:lstStyle>
          <a:p>
            <a:r>
              <a:rPr lang="fr-FR" dirty="0" smtClean="0"/>
              <a:t>TITLE OF</a:t>
            </a:r>
            <a:br>
              <a:rPr lang="fr-FR" dirty="0" smtClean="0"/>
            </a:br>
            <a:r>
              <a:rPr lang="fr-FR" dirty="0" smtClean="0"/>
              <a:t>THE POWERPOINT</a:t>
            </a:r>
            <a:endParaRPr lang="fr-FR" dirty="0"/>
          </a:p>
        </p:txBody>
      </p:sp>
      <p:sp>
        <p:nvSpPr>
          <p:cNvPr id="3" name="Sous-titre 2"/>
          <p:cNvSpPr>
            <a:spLocks noGrp="1"/>
          </p:cNvSpPr>
          <p:nvPr>
            <p:ph type="subTitle" idx="1" hasCustomPrompt="1"/>
          </p:nvPr>
        </p:nvSpPr>
        <p:spPr>
          <a:xfrm>
            <a:off x="1338259" y="3303585"/>
            <a:ext cx="7126288" cy="626534"/>
          </a:xfrm>
        </p:spPr>
        <p:txBody>
          <a:bodyPr>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SUBTITLE</a:t>
            </a:r>
          </a:p>
          <a:p>
            <a:r>
              <a:rPr lang="fr-FR" dirty="0" smtClean="0"/>
              <a:t>PLACE, DATE</a:t>
            </a:r>
          </a:p>
        </p:txBody>
      </p:sp>
      <p:sp>
        <p:nvSpPr>
          <p:cNvPr id="8" name="ZoneTexte 7"/>
          <p:cNvSpPr txBox="1"/>
          <p:nvPr userDrawn="1"/>
        </p:nvSpPr>
        <p:spPr>
          <a:xfrm>
            <a:off x="2514600" y="5562600"/>
            <a:ext cx="184666" cy="369332"/>
          </a:xfrm>
          <a:prstGeom prst="rect">
            <a:avLst/>
          </a:prstGeom>
          <a:noFill/>
        </p:spPr>
        <p:txBody>
          <a:bodyPr wrap="none" rtlCol="0">
            <a:spAutoFit/>
          </a:bodyPr>
          <a:lstStyle/>
          <a:p>
            <a:r>
              <a:rPr lang="fr-FR" dirty="0" smtClean="0"/>
              <a:t> </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CEF1E80-D57D-47E7-B0E9-A5D557EFBE35}" type="datetime1">
              <a:rPr lang="fr-FR" smtClean="0"/>
              <a:t>30/11/2016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EE4D688-8A93-6D45-BDD0-48CE623BED81}" type="slidenum">
              <a:rPr lang="fr-FR" smtClean="0"/>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596F4C9D-CCBA-49C4-A063-E39A5FDC53ED}" type="datetime1">
              <a:rPr lang="fr-FR" smtClean="0"/>
              <a:t>30/11/2016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EE4D688-8A93-6D45-BDD0-48CE623BED81}" type="slidenum">
              <a:rPr lang="fr-FR" smtClean="0"/>
              <a:pPr/>
              <a:t>‹#›</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CF59D4-C2C3-4CB4-AFF2-5E12CC6D9743}" type="datetime1">
              <a:rPr lang="fr-FR" smtClean="0"/>
              <a:t>30/11/2016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EE4D688-8A93-6D45-BDD0-48CE623BED81}" type="slidenum">
              <a:rPr lang="fr-FR" smtClean="0"/>
              <a:pPr/>
              <a:t>‹#›</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AAF9489-1D03-4689-82EF-323A817BCFB6}" type="datetime1">
              <a:rPr lang="fr-FR" smtClean="0"/>
              <a:t>30/11/2016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EE4D688-8A93-6D45-BDD0-48CE623BED81}" type="slidenum">
              <a:rPr lang="fr-FR" smtClean="0"/>
              <a:pPr/>
              <a:t>‹#›</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BA016C-6024-4DDF-8D0F-B6A32828A61A}" type="datetime1">
              <a:rPr lang="fr-FR" smtClean="0"/>
              <a:t>30/11/2016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r="33737"/>
          <a:stretch/>
        </p:blipFill>
        <p:spPr>
          <a:xfrm>
            <a:off x="7810774" y="49761"/>
            <a:ext cx="1333226" cy="1021023"/>
          </a:xfrm>
          <a:prstGeom prst="rect">
            <a:avLst/>
          </a:prstGeom>
        </p:spPr>
      </p:pic>
      <p:cxnSp>
        <p:nvCxnSpPr>
          <p:cNvPr id="9" name="Straight Connector 8"/>
          <p:cNvCxnSpPr/>
          <p:nvPr userDrawn="1"/>
        </p:nvCxnSpPr>
        <p:spPr>
          <a:xfrm flipH="1">
            <a:off x="254343" y="1074450"/>
            <a:ext cx="7353574" cy="0"/>
          </a:xfrm>
          <a:prstGeom prst="line">
            <a:avLst/>
          </a:prstGeom>
          <a:ln w="19050" cmpd="sng">
            <a:solidFill>
              <a:srgbClr val="BF1B2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254343" y="1006371"/>
            <a:ext cx="7353574" cy="0"/>
          </a:xfrm>
          <a:prstGeom prst="line">
            <a:avLst/>
          </a:prstGeom>
          <a:ln w="19050" cmpd="sng">
            <a:solidFill>
              <a:srgbClr val="BF1B2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76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469492" y="484718"/>
            <a:ext cx="6677026" cy="2655360"/>
          </a:xfrm>
        </p:spPr>
        <p:txBody>
          <a:bodyPr/>
          <a:lstStyle>
            <a:lvl1pPr marL="0" indent="0">
              <a:tabLst/>
              <a:defRPr baseline="0">
                <a:solidFill>
                  <a:srgbClr val="184249"/>
                </a:solidFill>
              </a:defRPr>
            </a:lvl1pPr>
          </a:lstStyle>
          <a:p>
            <a:r>
              <a:rPr lang="fr-FR" dirty="0" smtClean="0"/>
              <a:t>TITLE OF</a:t>
            </a:r>
            <a:br>
              <a:rPr lang="fr-FR" dirty="0" smtClean="0"/>
            </a:br>
            <a:r>
              <a:rPr lang="fr-FR" dirty="0" smtClean="0"/>
              <a:t>THE CHAPTER</a:t>
            </a:r>
            <a:endParaRPr lang="fr-FR" dirty="0"/>
          </a:p>
        </p:txBody>
      </p:sp>
      <p:sp>
        <p:nvSpPr>
          <p:cNvPr id="3" name="Sous-titre 2"/>
          <p:cNvSpPr>
            <a:spLocks noGrp="1"/>
          </p:cNvSpPr>
          <p:nvPr>
            <p:ph type="subTitle" idx="1" hasCustomPrompt="1"/>
          </p:nvPr>
        </p:nvSpPr>
        <p:spPr>
          <a:xfrm>
            <a:off x="1477959" y="2391833"/>
            <a:ext cx="7126288" cy="626534"/>
          </a:xfrm>
        </p:spPr>
        <p:txBody>
          <a:bodyPr>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SUBTITLE</a:t>
            </a:r>
            <a:endParaRPr lang="fr-FR" dirty="0"/>
          </a:p>
        </p:txBody>
      </p:sp>
      <p:sp>
        <p:nvSpPr>
          <p:cNvPr id="4" name="Espace réservé de la date 3"/>
          <p:cNvSpPr>
            <a:spLocks noGrp="1"/>
          </p:cNvSpPr>
          <p:nvPr>
            <p:ph type="dt" sz="half" idx="10"/>
          </p:nvPr>
        </p:nvSpPr>
        <p:spPr/>
        <p:txBody>
          <a:bodyPr/>
          <a:lstStyle/>
          <a:p>
            <a:fld id="{BEA573D3-3CE7-4A53-B3C8-0B3DB89F04E4}" type="datetime1">
              <a:rPr lang="fr-FR" smtClean="0"/>
              <a:t>30/11/2016</a:t>
            </a:fld>
            <a:endParaRPr lang="fr-FR" dirty="0"/>
          </a:p>
        </p:txBody>
      </p:sp>
      <p:sp>
        <p:nvSpPr>
          <p:cNvPr id="12" name="ZoneTexte 11"/>
          <p:cNvSpPr txBox="1"/>
          <p:nvPr userDrawn="1"/>
        </p:nvSpPr>
        <p:spPr>
          <a:xfrm>
            <a:off x="7459133" y="6399649"/>
            <a:ext cx="1227667" cy="276999"/>
          </a:xfrm>
          <a:prstGeom prst="rect">
            <a:avLst/>
          </a:prstGeom>
          <a:noFill/>
        </p:spPr>
        <p:txBody>
          <a:bodyPr wrap="square" rtlCol="0" anchor="ctr">
            <a:spAutoFit/>
          </a:bodyPr>
          <a:lstStyle/>
          <a:p>
            <a:pPr algn="r"/>
            <a:r>
              <a:rPr lang="fr-FR" sz="1200" b="1" i="0" dirty="0" smtClean="0">
                <a:latin typeface="Rockwell"/>
                <a:cs typeface="Rockwell"/>
              </a:rPr>
              <a:t>UITP</a:t>
            </a:r>
            <a:endParaRPr lang="fr-FR" sz="1200" b="1" i="0" dirty="0">
              <a:latin typeface="Rockwell"/>
              <a:cs typeface="Rockwe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marL="0" marR="0" indent="0" algn="l" defTabSz="457200" rtl="0" eaLnBrk="1" fontAlgn="auto" latinLnBrk="0" hangingPunct="1">
              <a:lnSpc>
                <a:spcPct val="100000"/>
              </a:lnSpc>
              <a:spcBef>
                <a:spcPct val="0"/>
              </a:spcBef>
              <a:spcAft>
                <a:spcPts val="0"/>
              </a:spcAft>
              <a:buClrTx/>
              <a:buSzTx/>
              <a:buFontTx/>
              <a:buNone/>
              <a:tabLst/>
              <a:defRPr sz="2400">
                <a:solidFill>
                  <a:srgbClr val="184249"/>
                </a:solidFill>
              </a:defRPr>
            </a:lvl1pPr>
          </a:lstStyle>
          <a:p>
            <a:r>
              <a:rPr lang="fr-FR" dirty="0" smtClean="0"/>
              <a:t>TITRE DU SLIDE</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p:txBody>
          <a:bodyPr/>
          <a:lstStyle>
            <a:lvl1pPr>
              <a:defRPr>
                <a:solidFill>
                  <a:srgbClr val="184249"/>
                </a:solidFill>
              </a:defRPr>
            </a:lvl1pPr>
            <a:lvl2pPr>
              <a:defRPr>
                <a:solidFill>
                  <a:srgbClr val="184249"/>
                </a:solidFill>
              </a:defRPr>
            </a:lvl2pPr>
            <a:lvl3pPr>
              <a:defRPr>
                <a:solidFill>
                  <a:srgbClr val="184249"/>
                </a:solidFill>
              </a:defRPr>
            </a:lvl3pPr>
            <a:lvl4pPr>
              <a:defRPr>
                <a:solidFill>
                  <a:srgbClr val="184249"/>
                </a:solidFill>
              </a:defRPr>
            </a:lvl4pPr>
            <a:lvl5pPr>
              <a:defRPr>
                <a:solidFill>
                  <a:srgbClr val="184249"/>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1F342892-E792-4EF8-9199-95B1EF6BE08B}" type="datetime1">
              <a:rPr lang="fr-FR" smtClean="0"/>
              <a:t>30/11/2016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0" y="6492387"/>
            <a:ext cx="2133600" cy="365125"/>
          </a:xfrm>
        </p:spPr>
        <p:txBody>
          <a:bodyPr/>
          <a:lstStyle/>
          <a:p>
            <a:fld id="{8EE4D688-8A93-6D45-BDD0-48CE623BED81}" type="slidenum">
              <a:rPr lang="fr-FR" smtClean="0"/>
              <a:pPr/>
              <a:t>‹#›</a:t>
            </a:fld>
            <a:endParaRPr lang="fr-FR" dirty="0"/>
          </a:p>
        </p:txBody>
      </p:sp>
      <p:sp>
        <p:nvSpPr>
          <p:cNvPr id="7" name="Sous-titre 2"/>
          <p:cNvSpPr>
            <a:spLocks noGrp="1"/>
          </p:cNvSpPr>
          <p:nvPr>
            <p:ph type="subTitle" idx="13" hasCustomPrompt="1"/>
          </p:nvPr>
        </p:nvSpPr>
        <p:spPr>
          <a:xfrm>
            <a:off x="600075" y="791104"/>
            <a:ext cx="8004172" cy="626534"/>
          </a:xfrm>
        </p:spPr>
        <p:txBody>
          <a:bodyPr>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SUBTITLE</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Diapositive de titre">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469492" y="484718"/>
            <a:ext cx="6677026" cy="2655360"/>
          </a:xfrm>
        </p:spPr>
        <p:txBody>
          <a:bodyPr/>
          <a:lstStyle>
            <a:lvl1pPr marL="0" indent="0">
              <a:tabLst/>
              <a:defRPr baseline="0">
                <a:solidFill>
                  <a:srgbClr val="184249"/>
                </a:solidFill>
              </a:defRPr>
            </a:lvl1pPr>
          </a:lstStyle>
          <a:p>
            <a:r>
              <a:rPr lang="fr-FR" dirty="0" smtClean="0"/>
              <a:t>TITLE OF</a:t>
            </a:r>
            <a:br>
              <a:rPr lang="fr-FR" dirty="0" smtClean="0"/>
            </a:br>
            <a:r>
              <a:rPr lang="fr-FR" dirty="0" smtClean="0"/>
              <a:t>THE CHAPTER</a:t>
            </a:r>
            <a:endParaRPr lang="fr-FR" dirty="0"/>
          </a:p>
        </p:txBody>
      </p:sp>
      <p:sp>
        <p:nvSpPr>
          <p:cNvPr id="3" name="Sous-titre 2"/>
          <p:cNvSpPr>
            <a:spLocks noGrp="1"/>
          </p:cNvSpPr>
          <p:nvPr>
            <p:ph type="subTitle" idx="1" hasCustomPrompt="1"/>
          </p:nvPr>
        </p:nvSpPr>
        <p:spPr>
          <a:xfrm>
            <a:off x="1477959" y="2391833"/>
            <a:ext cx="7126288" cy="626534"/>
          </a:xfrm>
        </p:spPr>
        <p:txBody>
          <a:bodyPr>
            <a:noAutofit/>
          </a:bodyPr>
          <a:lstStyle>
            <a:lvl1pPr marL="0" indent="0" algn="l">
              <a:buNone/>
              <a:defRPr sz="2200" b="0">
                <a:solidFill>
                  <a:srgbClr val="540B2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SUBTITLE</a:t>
            </a:r>
            <a:endParaRPr lang="fr-FR" dirty="0"/>
          </a:p>
        </p:txBody>
      </p:sp>
      <p:sp>
        <p:nvSpPr>
          <p:cNvPr id="4" name="Espace réservé de la date 3"/>
          <p:cNvSpPr>
            <a:spLocks noGrp="1"/>
          </p:cNvSpPr>
          <p:nvPr>
            <p:ph type="dt" sz="half" idx="10"/>
          </p:nvPr>
        </p:nvSpPr>
        <p:spPr/>
        <p:txBody>
          <a:bodyPr/>
          <a:lstStyle/>
          <a:p>
            <a:fld id="{F6FC8346-B8EB-43AF-B4DD-A0C038A7DE00}" type="datetime1">
              <a:rPr lang="fr-FR" smtClean="0"/>
              <a:t>30/11/2016</a:t>
            </a:fld>
            <a:endParaRPr lang="fr-FR" dirty="0"/>
          </a:p>
        </p:txBody>
      </p:sp>
      <p:sp>
        <p:nvSpPr>
          <p:cNvPr id="6" name="ZoneTexte 5"/>
          <p:cNvSpPr txBox="1"/>
          <p:nvPr userDrawn="1"/>
        </p:nvSpPr>
        <p:spPr>
          <a:xfrm>
            <a:off x="7459133" y="6399649"/>
            <a:ext cx="1227667" cy="276999"/>
          </a:xfrm>
          <a:prstGeom prst="rect">
            <a:avLst/>
          </a:prstGeom>
          <a:noFill/>
        </p:spPr>
        <p:txBody>
          <a:bodyPr wrap="square" rtlCol="0" anchor="ctr">
            <a:spAutoFit/>
          </a:bodyPr>
          <a:lstStyle/>
          <a:p>
            <a:pPr algn="r"/>
            <a:r>
              <a:rPr lang="fr-FR" sz="1200" b="1" i="0" dirty="0" smtClean="0">
                <a:latin typeface="Rockwell"/>
                <a:cs typeface="Rockwell"/>
              </a:rPr>
              <a:t>UITP</a:t>
            </a:r>
            <a:endParaRPr lang="fr-FR" sz="1200" b="1" i="0" dirty="0">
              <a:latin typeface="Rockwell"/>
              <a:cs typeface="Rockwe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184249"/>
                </a:solidFill>
              </a:defRPr>
            </a:lvl1pPr>
          </a:lstStyle>
          <a:p>
            <a:r>
              <a:rPr lang="fr-FR" dirty="0" smtClean="0"/>
              <a:t>TITRE DU SLIDE</a:t>
            </a:r>
            <a:endParaRPr lang="fr-FR" dirty="0"/>
          </a:p>
        </p:txBody>
      </p:sp>
      <p:sp>
        <p:nvSpPr>
          <p:cNvPr id="3" name="Espace réservé du contenu 2"/>
          <p:cNvSpPr>
            <a:spLocks noGrp="1"/>
          </p:cNvSpPr>
          <p:nvPr>
            <p:ph idx="1"/>
          </p:nvPr>
        </p:nvSpPr>
        <p:spPr/>
        <p:txBody>
          <a:bodyPr/>
          <a:lstStyle>
            <a:lvl1pPr>
              <a:defRPr>
                <a:solidFill>
                  <a:srgbClr val="184249"/>
                </a:solidFill>
              </a:defRPr>
            </a:lvl1pPr>
            <a:lvl2pPr>
              <a:buSzPct val="100000"/>
              <a:buFontTx/>
              <a:buBlip>
                <a:blip r:embed="rId3"/>
              </a:buBlip>
              <a:defRPr>
                <a:solidFill>
                  <a:srgbClr val="184249"/>
                </a:solidFill>
              </a:defRPr>
            </a:lvl2pPr>
            <a:lvl3pPr>
              <a:buSzPct val="100000"/>
              <a:buFontTx/>
              <a:buBlip>
                <a:blip r:embed="rId3"/>
              </a:buBlip>
              <a:defRPr>
                <a:solidFill>
                  <a:srgbClr val="184249"/>
                </a:solidFill>
              </a:defRPr>
            </a:lvl3pPr>
            <a:lvl4pPr>
              <a:buSzPct val="100000"/>
              <a:buFontTx/>
              <a:buBlip>
                <a:blip r:embed="rId3"/>
              </a:buBlip>
              <a:defRPr>
                <a:solidFill>
                  <a:srgbClr val="184249"/>
                </a:solidFill>
              </a:defRPr>
            </a:lvl4pPr>
            <a:lvl5pPr>
              <a:buSzPct val="100000"/>
              <a:buFontTx/>
              <a:buBlip>
                <a:blip r:embed="rId3"/>
              </a:buBlip>
              <a:defRPr>
                <a:solidFill>
                  <a:srgbClr val="184249"/>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A9DC91DE-6995-4A31-A563-18A0330A8B1D}" type="datetime1">
              <a:rPr lang="fr-FR" smtClean="0"/>
              <a:t>30/11/2016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lvl1pPr>
              <a:defRPr>
                <a:solidFill>
                  <a:srgbClr val="540B2B"/>
                </a:solidFill>
              </a:defRPr>
            </a:lvl1pPr>
          </a:lstStyle>
          <a:p>
            <a:fld id="{8EE4D688-8A93-6D45-BDD0-48CE623BED81}" type="slidenum">
              <a:rPr lang="fr-FR" smtClean="0"/>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Diapositive de titre">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469492" y="484718"/>
            <a:ext cx="6677026" cy="2655360"/>
          </a:xfrm>
        </p:spPr>
        <p:txBody>
          <a:bodyPr/>
          <a:lstStyle>
            <a:lvl1pPr marL="0" indent="0">
              <a:tabLst/>
              <a:defRPr baseline="0">
                <a:solidFill>
                  <a:srgbClr val="184249"/>
                </a:solidFill>
              </a:defRPr>
            </a:lvl1pPr>
          </a:lstStyle>
          <a:p>
            <a:r>
              <a:rPr lang="fr-FR" dirty="0" smtClean="0"/>
              <a:t>TITLE OF</a:t>
            </a:r>
            <a:br>
              <a:rPr lang="fr-FR" dirty="0" smtClean="0"/>
            </a:br>
            <a:r>
              <a:rPr lang="fr-FR" dirty="0" smtClean="0"/>
              <a:t>THE CHAPTER</a:t>
            </a:r>
            <a:endParaRPr lang="fr-FR" dirty="0"/>
          </a:p>
        </p:txBody>
      </p:sp>
      <p:sp>
        <p:nvSpPr>
          <p:cNvPr id="3" name="Sous-titre 2"/>
          <p:cNvSpPr>
            <a:spLocks noGrp="1"/>
          </p:cNvSpPr>
          <p:nvPr>
            <p:ph type="subTitle" idx="1" hasCustomPrompt="1"/>
          </p:nvPr>
        </p:nvSpPr>
        <p:spPr>
          <a:xfrm>
            <a:off x="1477959" y="2391833"/>
            <a:ext cx="7126288" cy="626534"/>
          </a:xfrm>
        </p:spPr>
        <p:txBody>
          <a:bodyPr>
            <a:noAutofit/>
          </a:bodyPr>
          <a:lstStyle>
            <a:lvl1pPr marL="0" indent="0" algn="l">
              <a:buNone/>
              <a:defRPr sz="2200" b="0">
                <a:solidFill>
                  <a:srgbClr val="540B2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SUBTITLE</a:t>
            </a:r>
            <a:endParaRPr lang="fr-FR" dirty="0"/>
          </a:p>
        </p:txBody>
      </p:sp>
      <p:sp>
        <p:nvSpPr>
          <p:cNvPr id="4" name="Espace réservé de la date 3"/>
          <p:cNvSpPr>
            <a:spLocks noGrp="1"/>
          </p:cNvSpPr>
          <p:nvPr>
            <p:ph type="dt" sz="half" idx="10"/>
          </p:nvPr>
        </p:nvSpPr>
        <p:spPr/>
        <p:txBody>
          <a:bodyPr/>
          <a:lstStyle/>
          <a:p>
            <a:fld id="{E0F7E541-B627-4E22-A2ED-EE1863BFDC2D}" type="datetime1">
              <a:rPr lang="fr-FR" smtClean="0"/>
              <a:t>30/11/2016</a:t>
            </a:fld>
            <a:endParaRPr lang="fr-FR" dirty="0"/>
          </a:p>
        </p:txBody>
      </p:sp>
      <p:sp>
        <p:nvSpPr>
          <p:cNvPr id="6" name="ZoneTexte 5"/>
          <p:cNvSpPr txBox="1"/>
          <p:nvPr userDrawn="1"/>
        </p:nvSpPr>
        <p:spPr>
          <a:xfrm>
            <a:off x="7459133" y="6399649"/>
            <a:ext cx="1227667" cy="276999"/>
          </a:xfrm>
          <a:prstGeom prst="rect">
            <a:avLst/>
          </a:prstGeom>
          <a:noFill/>
        </p:spPr>
        <p:txBody>
          <a:bodyPr wrap="square" rtlCol="0" anchor="ctr">
            <a:spAutoFit/>
          </a:bodyPr>
          <a:lstStyle/>
          <a:p>
            <a:pPr algn="r"/>
            <a:r>
              <a:rPr lang="fr-FR" sz="1200" b="1" i="0" dirty="0" smtClean="0">
                <a:latin typeface="Rockwell"/>
                <a:cs typeface="Rockwell"/>
              </a:rPr>
              <a:t>UITP</a:t>
            </a:r>
            <a:endParaRPr lang="fr-FR" sz="1200" b="1" i="0" dirty="0">
              <a:latin typeface="Rockwell"/>
              <a:cs typeface="Rockwe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re et contenu">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400">
                <a:solidFill>
                  <a:srgbClr val="184249"/>
                </a:solidFill>
              </a:defRPr>
            </a:lvl1pPr>
          </a:lstStyle>
          <a:p>
            <a:r>
              <a:rPr lang="fr-FR" dirty="0" smtClean="0"/>
              <a:t>TITRE DU SLIDE</a:t>
            </a:r>
            <a:endParaRPr lang="fr-FR" dirty="0"/>
          </a:p>
        </p:txBody>
      </p:sp>
      <p:sp>
        <p:nvSpPr>
          <p:cNvPr id="3" name="Espace réservé du contenu 2"/>
          <p:cNvSpPr>
            <a:spLocks noGrp="1"/>
          </p:cNvSpPr>
          <p:nvPr>
            <p:ph idx="1"/>
          </p:nvPr>
        </p:nvSpPr>
        <p:spPr/>
        <p:txBody>
          <a:bodyPr/>
          <a:lstStyle>
            <a:lvl1pPr>
              <a:defRPr>
                <a:solidFill>
                  <a:srgbClr val="184249"/>
                </a:solidFill>
              </a:defRPr>
            </a:lvl1pPr>
            <a:lvl2pPr>
              <a:buSzPct val="100000"/>
              <a:buFontTx/>
              <a:buBlip>
                <a:blip r:embed="rId3"/>
              </a:buBlip>
              <a:defRPr>
                <a:solidFill>
                  <a:srgbClr val="184249"/>
                </a:solidFill>
              </a:defRPr>
            </a:lvl2pPr>
            <a:lvl3pPr>
              <a:buSzPct val="100000"/>
              <a:buFontTx/>
              <a:buBlip>
                <a:blip r:embed="rId3"/>
              </a:buBlip>
              <a:defRPr>
                <a:solidFill>
                  <a:srgbClr val="184249"/>
                </a:solidFill>
              </a:defRPr>
            </a:lvl3pPr>
            <a:lvl4pPr>
              <a:buSzPct val="100000"/>
              <a:buFontTx/>
              <a:buBlip>
                <a:blip r:embed="rId3"/>
              </a:buBlip>
              <a:defRPr>
                <a:solidFill>
                  <a:srgbClr val="184249"/>
                </a:solidFill>
              </a:defRPr>
            </a:lvl4pPr>
            <a:lvl5pPr>
              <a:buSzPct val="100000"/>
              <a:buFontTx/>
              <a:buBlip>
                <a:blip r:embed="rId3"/>
              </a:buBlip>
              <a:defRPr>
                <a:solidFill>
                  <a:srgbClr val="184249"/>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A71F48CE-0542-46E5-B0B2-4FF200957D83}" type="datetime1">
              <a:rPr lang="fr-FR" smtClean="0"/>
              <a:t>30/11/2016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lvl1pPr>
              <a:defRPr>
                <a:solidFill>
                  <a:srgbClr val="56AC51"/>
                </a:solidFill>
              </a:defRPr>
            </a:lvl1pPr>
          </a:lstStyle>
          <a:p>
            <a:fld id="{8EE4D688-8A93-6D45-BDD0-48CE623BED81}" type="slidenum">
              <a:rPr lang="fr-FR" smtClean="0"/>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E2B656E-5891-4818-AF10-CE7664A97F09}" type="datetime1">
              <a:rPr lang="fr-FR" smtClean="0"/>
              <a:t>30/11/2016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EE4D688-8A93-6D45-BDD0-48CE623BED81}" type="slidenum">
              <a:rPr lang="fr-FR" smtClean="0"/>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E16BDB8-04C0-496A-884E-B1B907A5FF00}" type="datetime1">
              <a:rPr lang="fr-FR" smtClean="0"/>
              <a:t>30/11/2016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EE4D688-8A93-6D45-BDD0-48CE623BED81}" type="slidenum">
              <a:rPr lang="fr-FR" smtClean="0"/>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t">
            <a:noAutofit/>
          </a:bodyPr>
          <a:lstStyle/>
          <a:p>
            <a:r>
              <a:rPr lang="fr-FR" dirty="0" smtClean="0"/>
              <a:t>Titre du </a:t>
            </a:r>
            <a:r>
              <a:rPr lang="fr-FR" dirty="0" err="1" smtClean="0"/>
              <a:t>slide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29464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A3C7D-C08A-4F08-B2A9-7C01570F4C50}" type="datetime1">
              <a:rPr lang="fr-FR" smtClean="0"/>
              <a:t>30/11/2016</a:t>
            </a:fld>
            <a:endParaRPr lang="fr-FR"/>
          </a:p>
        </p:txBody>
      </p:sp>
      <p:sp>
        <p:nvSpPr>
          <p:cNvPr id="5" name="Espace réservé du pied de page 4"/>
          <p:cNvSpPr>
            <a:spLocks noGrp="1"/>
          </p:cNvSpPr>
          <p:nvPr>
            <p:ph type="ftr" sz="quarter" idx="3"/>
          </p:nvPr>
        </p:nvSpPr>
        <p:spPr>
          <a:xfrm>
            <a:off x="5791200" y="6356350"/>
            <a:ext cx="2895600" cy="365125"/>
          </a:xfrm>
          <a:prstGeom prst="rect">
            <a:avLst/>
          </a:prstGeom>
        </p:spPr>
        <p:txBody>
          <a:bodyPr vert="horz" lIns="91440" tIns="45720" rIns="91440" bIns="45720" rtlCol="0" anchor="ctr"/>
          <a:lstStyle>
            <a:lvl1pPr algn="r">
              <a:defRPr sz="1200" b="1" i="0">
                <a:solidFill>
                  <a:srgbClr val="00292B"/>
                </a:solidFill>
                <a:latin typeface="Rockwell"/>
                <a:cs typeface="Rockwell"/>
              </a:defRPr>
            </a:lvl1pPr>
          </a:lstStyle>
          <a:p>
            <a:endParaRPr lang="fr-FR" dirty="0"/>
          </a:p>
        </p:txBody>
      </p:sp>
      <p:sp>
        <p:nvSpPr>
          <p:cNvPr id="6" name="Espace réservé du numéro de diapositive 5"/>
          <p:cNvSpPr>
            <a:spLocks noGrp="1"/>
          </p:cNvSpPr>
          <p:nvPr>
            <p:ph type="sldNum" sz="quarter" idx="4"/>
          </p:nvPr>
        </p:nvSpPr>
        <p:spPr>
          <a:xfrm>
            <a:off x="449263" y="6356350"/>
            <a:ext cx="2133600" cy="365125"/>
          </a:xfrm>
          <a:prstGeom prst="rect">
            <a:avLst/>
          </a:prstGeom>
        </p:spPr>
        <p:txBody>
          <a:bodyPr vert="horz" lIns="91440" tIns="45720" rIns="91440" bIns="45720" rtlCol="0" anchor="ctr"/>
          <a:lstStyle>
            <a:lvl1pPr algn="l">
              <a:defRPr sz="1200" b="1" i="0">
                <a:solidFill>
                  <a:srgbClr val="EB9C28"/>
                </a:solidFill>
                <a:latin typeface="Rockwell"/>
                <a:cs typeface="Rockwell"/>
              </a:defRPr>
            </a:lvl1pPr>
          </a:lstStyle>
          <a:p>
            <a:r>
              <a:rPr lang="fr-FR" dirty="0" smtClean="0"/>
              <a:t>UITP</a:t>
            </a:r>
            <a:endParaRPr lang="fr-FR" dirty="0"/>
          </a:p>
        </p:txBody>
      </p:sp>
      <p:sp>
        <p:nvSpPr>
          <p:cNvPr id="7" name="Rectangle 6"/>
          <p:cNvSpPr/>
          <p:nvPr/>
        </p:nvSpPr>
        <p:spPr>
          <a:xfrm>
            <a:off x="-2667000" y="127000"/>
            <a:ext cx="643467" cy="643467"/>
          </a:xfrm>
          <a:prstGeom prst="rect">
            <a:avLst/>
          </a:prstGeom>
          <a:solidFill>
            <a:srgbClr val="0029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2667000" y="956733"/>
            <a:ext cx="643467" cy="643467"/>
          </a:xfrm>
          <a:prstGeom prst="rect">
            <a:avLst/>
          </a:prstGeom>
          <a:solidFill>
            <a:srgbClr val="DF6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2667000" y="1820333"/>
            <a:ext cx="643467" cy="643467"/>
          </a:xfrm>
          <a:prstGeom prst="rect">
            <a:avLst/>
          </a:prstGeom>
          <a:solidFill>
            <a:srgbClr val="EB9C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2667000" y="2709333"/>
            <a:ext cx="643467" cy="643467"/>
          </a:xfrm>
          <a:prstGeom prst="rect">
            <a:avLst/>
          </a:prstGeom>
          <a:solidFill>
            <a:srgbClr val="50B0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2667000" y="3615266"/>
            <a:ext cx="643467" cy="643467"/>
          </a:xfrm>
          <a:prstGeom prst="rect">
            <a:avLst/>
          </a:prstGeom>
          <a:solidFill>
            <a:srgbClr val="56AC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2667000" y="4436532"/>
            <a:ext cx="643467" cy="643467"/>
          </a:xfrm>
          <a:prstGeom prst="rect">
            <a:avLst/>
          </a:prstGeom>
          <a:solidFill>
            <a:srgbClr val="540B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2667000" y="5300132"/>
            <a:ext cx="643467" cy="643467"/>
          </a:xfrm>
          <a:prstGeom prst="rect">
            <a:avLst/>
          </a:prstGeom>
          <a:solidFill>
            <a:srgbClr val="D433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65" r:id="rId1"/>
    <p:sldLayoutId id="2147483660" r:id="rId2"/>
    <p:sldLayoutId id="2147483650" r:id="rId3"/>
    <p:sldLayoutId id="2147483662" r:id="rId4"/>
    <p:sldLayoutId id="2147483661" r:id="rId5"/>
    <p:sldLayoutId id="2147483664" r:id="rId6"/>
    <p:sldLayoutId id="2147483663" r:id="rId7"/>
    <p:sldLayoutId id="2147483651" r:id="rId8"/>
    <p:sldLayoutId id="2147483652" r:id="rId9"/>
    <p:sldLayoutId id="2147483653" r:id="rId10"/>
    <p:sldLayoutId id="2147483654" r:id="rId11"/>
    <p:sldLayoutId id="2147483655" r:id="rId12"/>
    <p:sldLayoutId id="2147483656" r:id="rId13"/>
    <p:sldLayoutId id="2147483666" r:id="rId14"/>
  </p:sldLayoutIdLst>
  <p:hf hdr="0" ftr="0" dt="0"/>
  <p:txStyles>
    <p:titleStyle>
      <a:lvl1pPr marL="0" indent="0" algn="l" defTabSz="457200" rtl="0" eaLnBrk="1" latinLnBrk="0" hangingPunct="1">
        <a:spcBef>
          <a:spcPct val="0"/>
        </a:spcBef>
        <a:buNone/>
        <a:defRPr sz="4000" b="1" i="0" kern="1200" cap="all">
          <a:solidFill>
            <a:srgbClr val="00292B"/>
          </a:solidFill>
          <a:latin typeface="Rockwell"/>
          <a:ea typeface="+mj-ea"/>
          <a:cs typeface="Rockwell"/>
        </a:defRPr>
      </a:lvl1pPr>
    </p:titleStyle>
    <p:bodyStyle>
      <a:lvl1pPr marL="0" indent="0" algn="l" defTabSz="457200" rtl="0" eaLnBrk="1" latinLnBrk="0" hangingPunct="1">
        <a:spcBef>
          <a:spcPct val="20000"/>
        </a:spcBef>
        <a:buFontTx/>
        <a:buNone/>
        <a:defRPr sz="2400" b="1" kern="1200">
          <a:solidFill>
            <a:schemeClr val="tx1"/>
          </a:solidFill>
          <a:latin typeface="Century Gothic"/>
          <a:ea typeface="+mn-ea"/>
          <a:cs typeface="Century Gothic"/>
        </a:defRPr>
      </a:lvl1pPr>
      <a:lvl2pPr marL="742950" indent="-285750" algn="l" defTabSz="457200" rtl="0" eaLnBrk="1" latinLnBrk="0" hangingPunct="1">
        <a:spcBef>
          <a:spcPct val="20000"/>
        </a:spcBef>
        <a:buSzPct val="115000"/>
        <a:buFontTx/>
        <a:buBlip>
          <a:blip r:embed="rId16"/>
        </a:buBlip>
        <a:defRPr sz="2400" b="0" i="0" kern="1200">
          <a:solidFill>
            <a:schemeClr val="tx1"/>
          </a:solidFill>
          <a:latin typeface="Century Gothic"/>
          <a:ea typeface="+mn-ea"/>
          <a:cs typeface="Century Gothic"/>
        </a:defRPr>
      </a:lvl2pPr>
      <a:lvl3pPr marL="1143000" indent="-228600" algn="l" defTabSz="457200" rtl="0" eaLnBrk="1" latinLnBrk="0" hangingPunct="1">
        <a:spcBef>
          <a:spcPct val="20000"/>
        </a:spcBef>
        <a:buSzPct val="100000"/>
        <a:buFontTx/>
        <a:buBlip>
          <a:blip r:embed="rId16"/>
        </a:buBlip>
        <a:defRPr sz="2000" b="0" i="0" kern="1200">
          <a:solidFill>
            <a:schemeClr val="tx1"/>
          </a:solidFill>
          <a:latin typeface="Century Gothic"/>
          <a:ea typeface="+mn-ea"/>
          <a:cs typeface="Century Gothic"/>
        </a:defRPr>
      </a:lvl3pPr>
      <a:lvl4pPr marL="1600200" indent="-228600" algn="l" defTabSz="457200" rtl="0" eaLnBrk="1" latinLnBrk="0" hangingPunct="1">
        <a:spcBef>
          <a:spcPct val="20000"/>
        </a:spcBef>
        <a:buSzPct val="100000"/>
        <a:buFontTx/>
        <a:buBlip>
          <a:blip r:embed="rId16"/>
        </a:buBlip>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Tx/>
        <a:buBlip>
          <a:blip r:embed="rId16"/>
        </a:buBlip>
        <a:defRPr sz="16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3.xml"/><Relationship Id="rId7"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32.jpeg"/><Relationship Id="rId4" Type="http://schemas.openxmlformats.org/officeDocument/2006/relationships/tags" Target="../tags/tag4.xml"/><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ctrTitle"/>
          </p:nvPr>
        </p:nvSpPr>
        <p:spPr>
          <a:xfrm>
            <a:off x="709684" y="1368662"/>
            <a:ext cx="8202304" cy="5268112"/>
          </a:xfrm>
        </p:spPr>
        <p:txBody>
          <a:bodyPr/>
          <a:lstStyle/>
          <a:p>
            <a:pPr algn="r"/>
            <a:r>
              <a:rPr lang="en-GB" sz="1200" dirty="0" smtClean="0">
                <a:latin typeface="Lucida Sans" pitchFamily="34" charset="0"/>
              </a:rPr>
              <a:t/>
            </a:r>
            <a:br>
              <a:rPr lang="en-GB" sz="1200" dirty="0" smtClean="0">
                <a:latin typeface="Lucida Sans" pitchFamily="34" charset="0"/>
              </a:rPr>
            </a:br>
            <a:r>
              <a:rPr lang="en-GB" sz="3600" dirty="0" smtClean="0">
                <a:latin typeface="Rockwell" pitchFamily="18" charset="0"/>
              </a:rPr>
              <a:t>SDC – sustainable Development Commission</a:t>
            </a:r>
            <a:br>
              <a:rPr lang="en-GB" sz="3600" dirty="0" smtClean="0">
                <a:latin typeface="Rockwell" pitchFamily="18" charset="0"/>
              </a:rPr>
            </a:br>
            <a:r>
              <a:rPr lang="en-GB" sz="3600" dirty="0" smtClean="0">
                <a:latin typeface="Rockwell" pitchFamily="18" charset="0"/>
              </a:rPr>
              <a:t>26</a:t>
            </a:r>
            <a:r>
              <a:rPr lang="en-GB" sz="3600" baseline="30000" dirty="0" smtClean="0">
                <a:latin typeface="Rockwell" pitchFamily="18" charset="0"/>
              </a:rPr>
              <a:t>th</a:t>
            </a:r>
            <a:r>
              <a:rPr lang="en-GB" sz="3600" dirty="0" smtClean="0">
                <a:latin typeface="Rockwell" pitchFamily="18" charset="0"/>
              </a:rPr>
              <a:t> – 28</a:t>
            </a:r>
            <a:r>
              <a:rPr lang="en-GB" sz="3600" baseline="30000" dirty="0" smtClean="0">
                <a:latin typeface="Rockwell" pitchFamily="18" charset="0"/>
              </a:rPr>
              <a:t>th</a:t>
            </a:r>
            <a:r>
              <a:rPr lang="en-GB" sz="3600" dirty="0" smtClean="0">
                <a:latin typeface="Rockwell" pitchFamily="18" charset="0"/>
              </a:rPr>
              <a:t> October, Stockholm</a:t>
            </a:r>
            <a:br>
              <a:rPr lang="en-GB" sz="3600" dirty="0" smtClean="0">
                <a:latin typeface="Rockwell" pitchFamily="18" charset="0"/>
              </a:rPr>
            </a:br>
            <a:r>
              <a:rPr lang="en-GB" sz="3600" dirty="0">
                <a:latin typeface="Rockwell" pitchFamily="18" charset="0"/>
              </a:rPr>
              <a:t/>
            </a:r>
            <a:br>
              <a:rPr lang="en-GB" sz="3600" dirty="0">
                <a:latin typeface="Rockwell" pitchFamily="18" charset="0"/>
              </a:rPr>
            </a:br>
            <a:r>
              <a:rPr lang="en-GB" sz="2600" dirty="0" smtClean="0">
                <a:latin typeface="Rockwell" pitchFamily="18" charset="0"/>
              </a:rPr>
              <a:t>contribution to the Round Table</a:t>
            </a:r>
            <a:r>
              <a:rPr lang="en-GB" sz="2600" dirty="0">
                <a:latin typeface="Rockwell" pitchFamily="18" charset="0"/>
              </a:rPr>
              <a:t/>
            </a:r>
            <a:br>
              <a:rPr lang="en-GB" sz="2600" dirty="0">
                <a:latin typeface="Rockwell" pitchFamily="18" charset="0"/>
              </a:rPr>
            </a:br>
            <a:r>
              <a:rPr lang="en-GB" sz="2600" dirty="0" smtClean="0">
                <a:latin typeface="Rockwell" pitchFamily="18" charset="0"/>
              </a:rPr>
              <a:t>Company Name: </a:t>
            </a:r>
            <a:r>
              <a:rPr lang="en-GB" sz="2600" dirty="0" err="1" smtClean="0">
                <a:latin typeface="Rockwell" pitchFamily="18" charset="0"/>
              </a:rPr>
              <a:t>Västtrafik</a:t>
            </a:r>
            <a:r>
              <a:rPr lang="en-GB" sz="2600" dirty="0" smtClean="0">
                <a:latin typeface="Rockwell" pitchFamily="18" charset="0"/>
              </a:rPr>
              <a:t/>
            </a:r>
            <a:br>
              <a:rPr lang="en-GB" sz="2600" dirty="0" smtClean="0">
                <a:latin typeface="Rockwell" pitchFamily="18" charset="0"/>
              </a:rPr>
            </a:br>
            <a:r>
              <a:rPr lang="en-GB" sz="2600" dirty="0" smtClean="0">
                <a:latin typeface="Rockwell" pitchFamily="18" charset="0"/>
              </a:rPr>
              <a:t>My Name: Sara Gärtner </a:t>
            </a:r>
            <a:br>
              <a:rPr lang="en-GB" sz="2600" dirty="0" smtClean="0">
                <a:latin typeface="Rockwell" pitchFamily="18" charset="0"/>
              </a:rPr>
            </a:br>
            <a:r>
              <a:rPr lang="en-GB" sz="2600" dirty="0">
                <a:latin typeface="Rockwell" pitchFamily="18" charset="0"/>
              </a:rPr>
              <a:t/>
            </a:r>
            <a:br>
              <a:rPr lang="en-GB" sz="2600" dirty="0">
                <a:latin typeface="Rockwell" pitchFamily="18" charset="0"/>
              </a:rPr>
            </a:br>
            <a:r>
              <a:rPr lang="en-GB" sz="2600" dirty="0" smtClean="0">
                <a:latin typeface="Rockwell" pitchFamily="18" charset="0"/>
              </a:rPr>
              <a:t/>
            </a:r>
            <a:br>
              <a:rPr lang="en-GB" sz="2600" dirty="0" smtClean="0">
                <a:latin typeface="Rockwell" pitchFamily="18" charset="0"/>
              </a:rPr>
            </a:br>
            <a:r>
              <a:rPr lang="en-GB" sz="2600" dirty="0">
                <a:latin typeface="Rockwell" pitchFamily="18" charset="0"/>
              </a:rPr>
              <a:t/>
            </a:r>
            <a:br>
              <a:rPr lang="en-GB" sz="2600" dirty="0">
                <a:latin typeface="Rockwell" pitchFamily="18" charset="0"/>
              </a:rPr>
            </a:br>
            <a:r>
              <a:rPr lang="en-GB" sz="1400" dirty="0" smtClean="0">
                <a:latin typeface="Rockwell" pitchFamily="18" charset="0"/>
              </a:rPr>
              <a:t>To return by mail until October 20</a:t>
            </a:r>
            <a:r>
              <a:rPr lang="en-GB" sz="1400" baseline="30000" dirty="0" smtClean="0">
                <a:latin typeface="Rockwell" pitchFamily="18" charset="0"/>
              </a:rPr>
              <a:t>th</a:t>
            </a:r>
            <a:r>
              <a:rPr lang="en-GB" sz="1400" dirty="0" smtClean="0">
                <a:latin typeface="Rockwell" pitchFamily="18" charset="0"/>
              </a:rPr>
              <a:t> to heipp.gunnar@swm.de</a:t>
            </a:r>
            <a:br>
              <a:rPr lang="en-GB" sz="1400" dirty="0" smtClean="0">
                <a:latin typeface="Rockwell" pitchFamily="18" charset="0"/>
              </a:rPr>
            </a:br>
            <a:endParaRPr lang="en-GB" sz="1400" b="0" dirty="0">
              <a:latin typeface="Rockwell" pitchFamily="18" charset="0"/>
            </a:endParaRPr>
          </a:p>
        </p:txBody>
      </p:sp>
    </p:spTree>
    <p:extLst>
      <p:ext uri="{BB962C8B-B14F-4D97-AF65-F5344CB8AC3E}">
        <p14:creationId xmlns:p14="http://schemas.microsoft.com/office/powerpoint/2010/main" val="4223602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7"/>
            <a:ext cx="8598023" cy="1475505"/>
          </a:xfrm>
        </p:spPr>
        <p:txBody>
          <a:bodyPr/>
          <a:lstStyle/>
          <a:p>
            <a:r>
              <a:rPr lang="en-GB" sz="3000" dirty="0"/>
              <a:t>ESG Matters’ activities to promote sustainability - GPS 2.0</a:t>
            </a:r>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10</a:t>
            </a:fld>
            <a:endParaRPr lang="fr-F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96" y="1304677"/>
            <a:ext cx="8121378" cy="5166338"/>
          </a:xfrm>
          <a:prstGeom prst="rect">
            <a:avLst/>
          </a:prstGeom>
        </p:spPr>
      </p:pic>
    </p:spTree>
    <p:extLst>
      <p:ext uri="{BB962C8B-B14F-4D97-AF65-F5344CB8AC3E}">
        <p14:creationId xmlns:p14="http://schemas.microsoft.com/office/powerpoint/2010/main" val="1159997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ctrTitle"/>
          </p:nvPr>
        </p:nvSpPr>
        <p:spPr>
          <a:xfrm>
            <a:off x="709684" y="1368662"/>
            <a:ext cx="8202304" cy="5268112"/>
          </a:xfrm>
        </p:spPr>
        <p:txBody>
          <a:bodyPr/>
          <a:lstStyle/>
          <a:p>
            <a:pPr algn="r"/>
            <a:r>
              <a:rPr lang="en-GB" sz="1200" dirty="0" smtClean="0">
                <a:latin typeface="Lucida Sans" pitchFamily="34" charset="0"/>
              </a:rPr>
              <a:t/>
            </a:r>
            <a:br>
              <a:rPr lang="en-GB" sz="1200" dirty="0" smtClean="0">
                <a:latin typeface="Lucida Sans" pitchFamily="34" charset="0"/>
              </a:rPr>
            </a:br>
            <a:r>
              <a:rPr lang="en-GB" sz="3600" dirty="0" smtClean="0">
                <a:latin typeface="Rockwell" pitchFamily="18" charset="0"/>
              </a:rPr>
              <a:t>SDC – sustainable Development Commission</a:t>
            </a:r>
            <a:br>
              <a:rPr lang="en-GB" sz="3600" dirty="0" smtClean="0">
                <a:latin typeface="Rockwell" pitchFamily="18" charset="0"/>
              </a:rPr>
            </a:br>
            <a:r>
              <a:rPr lang="en-GB" sz="3600" dirty="0" smtClean="0">
                <a:latin typeface="Rockwell" pitchFamily="18" charset="0"/>
              </a:rPr>
              <a:t>26</a:t>
            </a:r>
            <a:r>
              <a:rPr lang="en-GB" sz="3600" baseline="30000" dirty="0" smtClean="0">
                <a:latin typeface="Rockwell" pitchFamily="18" charset="0"/>
              </a:rPr>
              <a:t>th</a:t>
            </a:r>
            <a:r>
              <a:rPr lang="en-GB" sz="3600" dirty="0" smtClean="0">
                <a:latin typeface="Rockwell" pitchFamily="18" charset="0"/>
              </a:rPr>
              <a:t> – 28</a:t>
            </a:r>
            <a:r>
              <a:rPr lang="en-GB" sz="3600" baseline="30000" dirty="0" smtClean="0">
                <a:latin typeface="Rockwell" pitchFamily="18" charset="0"/>
              </a:rPr>
              <a:t>th</a:t>
            </a:r>
            <a:r>
              <a:rPr lang="en-GB" sz="3600" dirty="0" smtClean="0">
                <a:latin typeface="Rockwell" pitchFamily="18" charset="0"/>
              </a:rPr>
              <a:t> October, Stockholm</a:t>
            </a:r>
            <a:br>
              <a:rPr lang="en-GB" sz="3600" dirty="0" smtClean="0">
                <a:latin typeface="Rockwell" pitchFamily="18" charset="0"/>
              </a:rPr>
            </a:br>
            <a:r>
              <a:rPr lang="en-GB" sz="3600" dirty="0">
                <a:latin typeface="Rockwell" pitchFamily="18" charset="0"/>
              </a:rPr>
              <a:t/>
            </a:r>
            <a:br>
              <a:rPr lang="en-GB" sz="3600" dirty="0">
                <a:latin typeface="Rockwell" pitchFamily="18" charset="0"/>
              </a:rPr>
            </a:br>
            <a:r>
              <a:rPr lang="en-GB" sz="2600" dirty="0" smtClean="0">
                <a:latin typeface="Rockwell" pitchFamily="18" charset="0"/>
              </a:rPr>
              <a:t>contribution to the Round Table</a:t>
            </a:r>
            <a:r>
              <a:rPr lang="en-GB" sz="2600" dirty="0">
                <a:latin typeface="Rockwell" pitchFamily="18" charset="0"/>
              </a:rPr>
              <a:t/>
            </a:r>
            <a:br>
              <a:rPr lang="en-GB" sz="2600" dirty="0">
                <a:latin typeface="Rockwell" pitchFamily="18" charset="0"/>
              </a:rPr>
            </a:br>
            <a:r>
              <a:rPr lang="en-GB" sz="2600" dirty="0" err="1" smtClean="0">
                <a:latin typeface="Rockwell" pitchFamily="18" charset="0"/>
              </a:rPr>
              <a:t>Société</a:t>
            </a:r>
            <a:r>
              <a:rPr lang="en-GB" sz="2600" dirty="0" smtClean="0">
                <a:latin typeface="Rockwell" pitchFamily="18" charset="0"/>
              </a:rPr>
              <a:t> de transport de Montréal</a:t>
            </a:r>
            <a:br>
              <a:rPr lang="en-GB" sz="2600" dirty="0" smtClean="0">
                <a:latin typeface="Rockwell" pitchFamily="18" charset="0"/>
              </a:rPr>
            </a:br>
            <a:r>
              <a:rPr lang="en-GB" sz="2600" dirty="0" smtClean="0">
                <a:latin typeface="Rockwell" pitchFamily="18" charset="0"/>
              </a:rPr>
              <a:t>André Porlier</a:t>
            </a:r>
            <a:br>
              <a:rPr lang="en-GB" sz="2600" dirty="0" smtClean="0">
                <a:latin typeface="Rockwell" pitchFamily="18" charset="0"/>
              </a:rPr>
            </a:br>
            <a:r>
              <a:rPr lang="en-GB" sz="2600" dirty="0">
                <a:latin typeface="Rockwell" pitchFamily="18" charset="0"/>
              </a:rPr>
              <a:t/>
            </a:r>
            <a:br>
              <a:rPr lang="en-GB" sz="2600" dirty="0">
                <a:latin typeface="Rockwell" pitchFamily="18" charset="0"/>
              </a:rPr>
            </a:br>
            <a:r>
              <a:rPr lang="en-GB" sz="2600" dirty="0" smtClean="0">
                <a:latin typeface="Rockwell" pitchFamily="18" charset="0"/>
              </a:rPr>
              <a:t/>
            </a:r>
            <a:br>
              <a:rPr lang="en-GB" sz="2600" dirty="0" smtClean="0">
                <a:latin typeface="Rockwell" pitchFamily="18" charset="0"/>
              </a:rPr>
            </a:br>
            <a:r>
              <a:rPr lang="en-GB" sz="2600" dirty="0">
                <a:latin typeface="Rockwell" pitchFamily="18" charset="0"/>
              </a:rPr>
              <a:t/>
            </a:r>
            <a:br>
              <a:rPr lang="en-GB" sz="2600" dirty="0">
                <a:latin typeface="Rockwell" pitchFamily="18" charset="0"/>
              </a:rPr>
            </a:br>
            <a:r>
              <a:rPr lang="en-GB" sz="1400" dirty="0" smtClean="0">
                <a:latin typeface="Rockwell" pitchFamily="18" charset="0"/>
              </a:rPr>
              <a:t>To return by mail until October 20</a:t>
            </a:r>
            <a:r>
              <a:rPr lang="en-GB" sz="1400" baseline="30000" dirty="0" smtClean="0">
                <a:latin typeface="Rockwell" pitchFamily="18" charset="0"/>
              </a:rPr>
              <a:t>th</a:t>
            </a:r>
            <a:r>
              <a:rPr lang="en-GB" sz="1400" dirty="0" smtClean="0">
                <a:latin typeface="Rockwell" pitchFamily="18" charset="0"/>
              </a:rPr>
              <a:t> to heipp.gunnar@swm.de</a:t>
            </a:r>
            <a:br>
              <a:rPr lang="en-GB" sz="1400" dirty="0" smtClean="0">
                <a:latin typeface="Rockwell" pitchFamily="18" charset="0"/>
              </a:rPr>
            </a:br>
            <a:endParaRPr lang="en-GB" sz="1400" b="0" dirty="0">
              <a:latin typeface="Rockwell" pitchFamily="18" charset="0"/>
            </a:endParaRPr>
          </a:p>
        </p:txBody>
      </p:sp>
    </p:spTree>
    <p:extLst>
      <p:ext uri="{BB962C8B-B14F-4D97-AF65-F5344CB8AC3E}">
        <p14:creationId xmlns:p14="http://schemas.microsoft.com/office/powerpoint/2010/main" val="4141026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2"/>
          <p:cNvSpPr txBox="1">
            <a:spLocks noChangeArrowheads="1"/>
          </p:cNvSpPr>
          <p:nvPr/>
        </p:nvSpPr>
        <p:spPr bwMode="auto">
          <a:xfrm>
            <a:off x="7283450" y="5153025"/>
            <a:ext cx="1860550" cy="1552575"/>
          </a:xfrm>
          <a:prstGeom prst="rect">
            <a:avLst/>
          </a:prstGeom>
          <a:solidFill>
            <a:schemeClr val="bg1"/>
          </a:solidFill>
          <a:ln w="9525">
            <a:noFill/>
            <a:miter lim="800000"/>
            <a:headEnd/>
            <a:tailEnd/>
          </a:ln>
        </p:spPr>
        <p:txBody>
          <a:bodyPr vert="eaVert">
            <a:spAutoFit/>
          </a:bodyPr>
          <a:lstStyle/>
          <a:p>
            <a:pPr defTabSz="914400" fontAlgn="base">
              <a:spcBef>
                <a:spcPct val="50000"/>
              </a:spcBef>
              <a:spcAft>
                <a:spcPct val="0"/>
              </a:spcAft>
            </a:pPr>
            <a:endParaRPr lang="fr-CA" sz="2000">
              <a:solidFill>
                <a:srgbClr val="000000"/>
              </a:solidFill>
              <a:latin typeface="Times New Roman" pitchFamily="18" charset="0"/>
            </a:endParaRPr>
          </a:p>
          <a:p>
            <a:pPr defTabSz="914400" fontAlgn="base">
              <a:spcBef>
                <a:spcPct val="50000"/>
              </a:spcBef>
              <a:spcAft>
                <a:spcPct val="0"/>
              </a:spcAft>
            </a:pPr>
            <a:endParaRPr lang="fr-CA" sz="2000">
              <a:solidFill>
                <a:srgbClr val="000000"/>
              </a:solidFill>
              <a:latin typeface="Times New Roman" pitchFamily="18" charset="0"/>
            </a:endParaRPr>
          </a:p>
          <a:p>
            <a:pPr defTabSz="914400" fontAlgn="base">
              <a:spcBef>
                <a:spcPct val="50000"/>
              </a:spcBef>
              <a:spcAft>
                <a:spcPct val="0"/>
              </a:spcAft>
            </a:pPr>
            <a:endParaRPr lang="fr-CA" sz="2000">
              <a:solidFill>
                <a:srgbClr val="000000"/>
              </a:solidFill>
              <a:latin typeface="Times New Roman" pitchFamily="18" charset="0"/>
            </a:endParaRPr>
          </a:p>
          <a:p>
            <a:pPr defTabSz="914400" fontAlgn="base">
              <a:spcBef>
                <a:spcPct val="50000"/>
              </a:spcBef>
              <a:spcAft>
                <a:spcPct val="0"/>
              </a:spcAft>
            </a:pPr>
            <a:endParaRPr lang="fr-CA" sz="2000">
              <a:solidFill>
                <a:srgbClr val="000000"/>
              </a:solidFill>
              <a:latin typeface="Times New Roman" pitchFamily="18" charset="0"/>
            </a:endParaRPr>
          </a:p>
        </p:txBody>
      </p:sp>
      <p:sp>
        <p:nvSpPr>
          <p:cNvPr id="52226" name="Rectangle 2"/>
          <p:cNvSpPr>
            <a:spLocks noChangeArrowheads="1"/>
          </p:cNvSpPr>
          <p:nvPr/>
        </p:nvSpPr>
        <p:spPr bwMode="auto">
          <a:xfrm>
            <a:off x="685800" y="280988"/>
            <a:ext cx="7962900" cy="1014412"/>
          </a:xfrm>
          <a:prstGeom prst="rect">
            <a:avLst/>
          </a:prstGeom>
          <a:noFill/>
          <a:ln w="9525" algn="ctr">
            <a:noFill/>
            <a:miter lim="800000"/>
            <a:headEnd/>
            <a:tailEnd/>
          </a:ln>
        </p:spPr>
        <p:txBody>
          <a:bodyPr anchor="ctr"/>
          <a:lstStyle/>
          <a:p>
            <a:pPr defTabSz="914400" eaLnBrk="0" fontAlgn="base" hangingPunct="0">
              <a:spcBef>
                <a:spcPct val="0"/>
              </a:spcBef>
              <a:spcAft>
                <a:spcPct val="0"/>
              </a:spcAft>
            </a:pPr>
            <a:r>
              <a:rPr lang="en-CA" sz="3200" b="1">
                <a:solidFill>
                  <a:srgbClr val="0093D3"/>
                </a:solidFill>
              </a:rPr>
              <a:t>Integration of sustainable development criteria into decision-making processes</a:t>
            </a:r>
            <a:r>
              <a:rPr lang="fr-CA" sz="3200" b="1">
                <a:solidFill>
                  <a:srgbClr val="0093D3"/>
                </a:solidFill>
              </a:rPr>
              <a:t> </a:t>
            </a:r>
            <a:endParaRPr lang="en-US" sz="3200" b="1">
              <a:solidFill>
                <a:srgbClr val="0093D3"/>
              </a:solidFill>
            </a:endParaRPr>
          </a:p>
        </p:txBody>
      </p:sp>
      <p:sp>
        <p:nvSpPr>
          <p:cNvPr id="52227" name="Rectangle 7"/>
          <p:cNvSpPr>
            <a:spLocks noChangeArrowheads="1"/>
          </p:cNvSpPr>
          <p:nvPr/>
        </p:nvSpPr>
        <p:spPr bwMode="auto">
          <a:xfrm>
            <a:off x="5378450" y="835025"/>
            <a:ext cx="184150"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endParaRPr lang="fr-CA" sz="2400">
              <a:solidFill>
                <a:srgbClr val="000000"/>
              </a:solidFill>
              <a:latin typeface="Times" pitchFamily="18" charset="0"/>
              <a:ea typeface="ＭＳ Ｐゴシック"/>
              <a:cs typeface="ＭＳ Ｐゴシック"/>
            </a:endParaRPr>
          </a:p>
        </p:txBody>
      </p:sp>
      <p:sp>
        <p:nvSpPr>
          <p:cNvPr id="52228" name="Rectangle 14"/>
          <p:cNvSpPr>
            <a:spLocks noChangeArrowheads="1"/>
          </p:cNvSpPr>
          <p:nvPr/>
        </p:nvSpPr>
        <p:spPr bwMode="auto">
          <a:xfrm>
            <a:off x="4467225" y="5995988"/>
            <a:ext cx="184150"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endParaRPr lang="fr-CA" sz="2400">
              <a:solidFill>
                <a:srgbClr val="000000"/>
              </a:solidFill>
              <a:latin typeface="Times" pitchFamily="18" charset="0"/>
              <a:ea typeface="ＭＳ Ｐゴシック"/>
              <a:cs typeface="ＭＳ Ｐゴシック"/>
            </a:endParaRPr>
          </a:p>
        </p:txBody>
      </p:sp>
      <p:sp>
        <p:nvSpPr>
          <p:cNvPr id="52229" name="Text Box 5"/>
          <p:cNvSpPr txBox="1">
            <a:spLocks noChangeArrowheads="1"/>
          </p:cNvSpPr>
          <p:nvPr/>
        </p:nvSpPr>
        <p:spPr bwMode="auto">
          <a:xfrm>
            <a:off x="1704975" y="1647825"/>
            <a:ext cx="5705475" cy="711200"/>
          </a:xfrm>
          <a:prstGeom prst="rect">
            <a:avLst/>
          </a:prstGeom>
          <a:noFill/>
          <a:ln w="9525">
            <a:solidFill>
              <a:schemeClr val="tx1"/>
            </a:solidFill>
            <a:miter lim="800000"/>
            <a:headEnd/>
            <a:tailEnd/>
          </a:ln>
        </p:spPr>
        <p:txBody>
          <a:bodyPr>
            <a:spAutoFit/>
          </a:bodyPr>
          <a:lstStyle/>
          <a:p>
            <a:pPr algn="ctr" defTabSz="914400" eaLnBrk="0" fontAlgn="base" hangingPunct="0">
              <a:spcBef>
                <a:spcPct val="50000"/>
              </a:spcBef>
              <a:spcAft>
                <a:spcPct val="0"/>
              </a:spcAft>
            </a:pPr>
            <a:r>
              <a:rPr lang="fr-CA" sz="2000">
                <a:solidFill>
                  <a:srgbClr val="000000"/>
                </a:solidFill>
                <a:ea typeface="ＭＳ Ｐゴシック"/>
                <a:cs typeface="ＭＳ Ｐゴシック"/>
              </a:rPr>
              <a:t>1. Project </a:t>
            </a:r>
            <a:r>
              <a:rPr lang="en-CA" sz="2000">
                <a:solidFill>
                  <a:srgbClr val="000000"/>
                </a:solidFill>
                <a:ea typeface="ＭＳ Ｐゴシック"/>
                <a:cs typeface="ＭＳ Ｐゴシック"/>
              </a:rPr>
              <a:t>prioritization :</a:t>
            </a:r>
            <a:r>
              <a:rPr lang="fr-CA" sz="2000">
                <a:solidFill>
                  <a:srgbClr val="000000"/>
                </a:solidFill>
                <a:ea typeface="ＭＳ Ｐゴシック"/>
                <a:cs typeface="ＭＳ Ｐゴシック"/>
              </a:rPr>
              <a:t> </a:t>
            </a:r>
            <a:r>
              <a:rPr lang="fr-CA" sz="2000" i="1">
                <a:solidFill>
                  <a:srgbClr val="000000"/>
                </a:solidFill>
                <a:ea typeface="ＭＳ Ｐゴシック"/>
                <a:cs typeface="ＭＳ Ｐゴシック"/>
              </a:rPr>
              <a:t>Project portfolio management</a:t>
            </a:r>
          </a:p>
        </p:txBody>
      </p:sp>
      <p:sp>
        <p:nvSpPr>
          <p:cNvPr id="52230" name="Text Box 6"/>
          <p:cNvSpPr txBox="1">
            <a:spLocks noChangeArrowheads="1"/>
          </p:cNvSpPr>
          <p:nvPr/>
        </p:nvSpPr>
        <p:spPr bwMode="auto">
          <a:xfrm>
            <a:off x="1571625" y="2800350"/>
            <a:ext cx="5962650" cy="711200"/>
          </a:xfrm>
          <a:prstGeom prst="rect">
            <a:avLst/>
          </a:prstGeom>
          <a:noFill/>
          <a:ln w="9525">
            <a:solidFill>
              <a:schemeClr val="tx1"/>
            </a:solidFill>
            <a:miter lim="800000"/>
            <a:headEnd/>
            <a:tailEnd/>
          </a:ln>
        </p:spPr>
        <p:txBody>
          <a:bodyPr>
            <a:spAutoFit/>
          </a:bodyPr>
          <a:lstStyle/>
          <a:p>
            <a:pPr algn="ctr" defTabSz="914400" eaLnBrk="0" fontAlgn="base" hangingPunct="0">
              <a:spcBef>
                <a:spcPct val="50000"/>
              </a:spcBef>
              <a:spcAft>
                <a:spcPct val="0"/>
              </a:spcAft>
            </a:pPr>
            <a:r>
              <a:rPr lang="fr-CA" sz="2000">
                <a:solidFill>
                  <a:srgbClr val="000000"/>
                </a:solidFill>
                <a:ea typeface="ＭＳ Ｐゴシック"/>
                <a:cs typeface="ＭＳ Ｐゴシック"/>
              </a:rPr>
              <a:t>2</a:t>
            </a:r>
            <a:r>
              <a:rPr lang="en-CA" sz="2000">
                <a:solidFill>
                  <a:srgbClr val="000000"/>
                </a:solidFill>
                <a:ea typeface="ＭＳ Ｐゴシック"/>
                <a:cs typeface="ＭＳ Ｐゴシック"/>
              </a:rPr>
              <a:t>. Project development : </a:t>
            </a:r>
            <a:r>
              <a:rPr lang="en-CA" sz="2000" i="1">
                <a:solidFill>
                  <a:srgbClr val="000000"/>
                </a:solidFill>
                <a:ea typeface="ＭＳ Ｐゴシック"/>
                <a:cs typeface="ＭＳ Ｐゴシック"/>
              </a:rPr>
              <a:t>Design standards and criteria </a:t>
            </a:r>
          </a:p>
        </p:txBody>
      </p:sp>
      <p:sp>
        <p:nvSpPr>
          <p:cNvPr id="52231" name="Text Box 7"/>
          <p:cNvSpPr txBox="1">
            <a:spLocks noChangeArrowheads="1"/>
          </p:cNvSpPr>
          <p:nvPr/>
        </p:nvSpPr>
        <p:spPr bwMode="auto">
          <a:xfrm>
            <a:off x="1162050" y="3989388"/>
            <a:ext cx="6791325" cy="711200"/>
          </a:xfrm>
          <a:prstGeom prst="rect">
            <a:avLst/>
          </a:prstGeom>
          <a:noFill/>
          <a:ln w="9525">
            <a:solidFill>
              <a:schemeClr val="tx1"/>
            </a:solidFill>
            <a:miter lim="800000"/>
            <a:headEnd/>
            <a:tailEnd/>
          </a:ln>
        </p:spPr>
        <p:txBody>
          <a:bodyPr>
            <a:spAutoFit/>
          </a:bodyPr>
          <a:lstStyle/>
          <a:p>
            <a:pPr algn="ctr" defTabSz="914400" eaLnBrk="0" fontAlgn="base" hangingPunct="0">
              <a:spcBef>
                <a:spcPct val="50000"/>
              </a:spcBef>
              <a:spcAft>
                <a:spcPct val="0"/>
              </a:spcAft>
            </a:pPr>
            <a:r>
              <a:rPr lang="fr-CA" sz="2000">
                <a:solidFill>
                  <a:srgbClr val="000000"/>
                </a:solidFill>
                <a:ea typeface="ＭＳ Ｐゴシック"/>
                <a:cs typeface="ＭＳ Ｐゴシック"/>
              </a:rPr>
              <a:t>3</a:t>
            </a:r>
            <a:r>
              <a:rPr lang="en-CA" sz="2000">
                <a:solidFill>
                  <a:srgbClr val="000000"/>
                </a:solidFill>
                <a:ea typeface="ＭＳ Ｐゴシック"/>
                <a:cs typeface="ＭＳ Ｐゴシック"/>
              </a:rPr>
              <a:t>. Selection of products and suppliers: </a:t>
            </a:r>
            <a:r>
              <a:rPr lang="en-CA" sz="2000" i="1">
                <a:solidFill>
                  <a:srgbClr val="000000"/>
                </a:solidFill>
                <a:ea typeface="ＭＳ Ｐゴシック"/>
                <a:cs typeface="ＭＳ Ｐゴシック"/>
              </a:rPr>
              <a:t>Sustainable procurement</a:t>
            </a:r>
          </a:p>
        </p:txBody>
      </p:sp>
      <p:sp>
        <p:nvSpPr>
          <p:cNvPr id="52232" name="Text Box 8"/>
          <p:cNvSpPr txBox="1">
            <a:spLocks noChangeArrowheads="1"/>
          </p:cNvSpPr>
          <p:nvPr/>
        </p:nvSpPr>
        <p:spPr bwMode="auto">
          <a:xfrm>
            <a:off x="469900" y="5168900"/>
            <a:ext cx="8181975" cy="711200"/>
          </a:xfrm>
          <a:prstGeom prst="rect">
            <a:avLst/>
          </a:prstGeom>
          <a:noFill/>
          <a:ln w="9525">
            <a:solidFill>
              <a:schemeClr val="tx1"/>
            </a:solidFill>
            <a:miter lim="800000"/>
            <a:headEnd/>
            <a:tailEnd/>
          </a:ln>
        </p:spPr>
        <p:txBody>
          <a:bodyPr>
            <a:spAutoFit/>
          </a:bodyPr>
          <a:lstStyle/>
          <a:p>
            <a:pPr algn="ctr" defTabSz="914400" eaLnBrk="0" fontAlgn="base" hangingPunct="0">
              <a:spcBef>
                <a:spcPct val="50000"/>
              </a:spcBef>
              <a:spcAft>
                <a:spcPct val="0"/>
              </a:spcAft>
            </a:pPr>
            <a:r>
              <a:rPr lang="fr-CA" sz="2000">
                <a:solidFill>
                  <a:srgbClr val="000000"/>
                </a:solidFill>
                <a:ea typeface="ＭＳ Ｐゴシック"/>
                <a:cs typeface="ＭＳ Ｐゴシック"/>
              </a:rPr>
              <a:t>4. </a:t>
            </a:r>
            <a:r>
              <a:rPr lang="en-CA" sz="2000">
                <a:solidFill>
                  <a:srgbClr val="000000"/>
                </a:solidFill>
              </a:rPr>
              <a:t>Recommendations submitted to the Board of Directors</a:t>
            </a:r>
            <a:r>
              <a:rPr lang="en-CA" sz="2000">
                <a:solidFill>
                  <a:srgbClr val="000000"/>
                </a:solidFill>
                <a:ea typeface="ＭＳ Ｐゴシック"/>
                <a:cs typeface="ＭＳ Ｐゴシック"/>
              </a:rPr>
              <a:t>: </a:t>
            </a:r>
            <a:r>
              <a:rPr lang="en-CA" sz="2000" i="1">
                <a:solidFill>
                  <a:srgbClr val="000000"/>
                </a:solidFill>
                <a:ea typeface="ＭＳ Ｐゴシック"/>
                <a:cs typeface="ＭＳ Ｐゴシック"/>
              </a:rPr>
              <a:t>Review of compliance with the sustainable development policy</a:t>
            </a:r>
          </a:p>
        </p:txBody>
      </p:sp>
      <p:sp>
        <p:nvSpPr>
          <p:cNvPr id="52233" name="AutoShape 14"/>
          <p:cNvSpPr>
            <a:spLocks noChangeArrowheads="1"/>
          </p:cNvSpPr>
          <p:nvPr/>
        </p:nvSpPr>
        <p:spPr bwMode="auto">
          <a:xfrm>
            <a:off x="4217988" y="3503613"/>
            <a:ext cx="676275" cy="457200"/>
          </a:xfrm>
          <a:prstGeom prst="downArrow">
            <a:avLst>
              <a:gd name="adj1" fmla="val 58213"/>
              <a:gd name="adj2" fmla="val 52083"/>
            </a:avLst>
          </a:prstGeom>
          <a:solidFill>
            <a:schemeClr val="accent1"/>
          </a:solidFill>
          <a:ln w="9525">
            <a:noFill/>
            <a:miter lim="800000"/>
            <a:headEnd/>
            <a:tailEnd/>
          </a:ln>
        </p:spPr>
        <p:txBody>
          <a:bodyPr wrap="none" anchor="ctr"/>
          <a:lstStyle/>
          <a:p>
            <a:pPr defTabSz="914400" fontAlgn="base">
              <a:spcBef>
                <a:spcPct val="0"/>
              </a:spcBef>
              <a:spcAft>
                <a:spcPct val="0"/>
              </a:spcAft>
            </a:pPr>
            <a:endParaRPr lang="fr-FR" sz="2000">
              <a:solidFill>
                <a:srgbClr val="000000"/>
              </a:solidFill>
              <a:latin typeface="Times New Roman" pitchFamily="18" charset="0"/>
            </a:endParaRPr>
          </a:p>
        </p:txBody>
      </p:sp>
      <p:sp>
        <p:nvSpPr>
          <p:cNvPr id="52234" name="AutoShape 17"/>
          <p:cNvSpPr>
            <a:spLocks noChangeArrowheads="1"/>
          </p:cNvSpPr>
          <p:nvPr/>
        </p:nvSpPr>
        <p:spPr bwMode="auto">
          <a:xfrm>
            <a:off x="4225925" y="2355850"/>
            <a:ext cx="676275" cy="457200"/>
          </a:xfrm>
          <a:prstGeom prst="downArrow">
            <a:avLst>
              <a:gd name="adj1" fmla="val 58213"/>
              <a:gd name="adj2" fmla="val 52083"/>
            </a:avLst>
          </a:prstGeom>
          <a:solidFill>
            <a:schemeClr val="accent1"/>
          </a:solidFill>
          <a:ln w="9525">
            <a:noFill/>
            <a:miter lim="800000"/>
            <a:headEnd/>
            <a:tailEnd/>
          </a:ln>
        </p:spPr>
        <p:txBody>
          <a:bodyPr wrap="none" anchor="ctr"/>
          <a:lstStyle/>
          <a:p>
            <a:pPr defTabSz="914400" fontAlgn="base">
              <a:spcBef>
                <a:spcPct val="0"/>
              </a:spcBef>
              <a:spcAft>
                <a:spcPct val="0"/>
              </a:spcAft>
            </a:pPr>
            <a:endParaRPr lang="fr-FR" sz="2000">
              <a:solidFill>
                <a:srgbClr val="000000"/>
              </a:solidFill>
              <a:latin typeface="Times New Roman" pitchFamily="18" charset="0"/>
            </a:endParaRPr>
          </a:p>
        </p:txBody>
      </p:sp>
      <p:sp>
        <p:nvSpPr>
          <p:cNvPr id="52235" name="AutoShape 18"/>
          <p:cNvSpPr>
            <a:spLocks noChangeArrowheads="1"/>
          </p:cNvSpPr>
          <p:nvPr/>
        </p:nvSpPr>
        <p:spPr bwMode="auto">
          <a:xfrm>
            <a:off x="4219575" y="4695825"/>
            <a:ext cx="676275" cy="457200"/>
          </a:xfrm>
          <a:prstGeom prst="downArrow">
            <a:avLst>
              <a:gd name="adj1" fmla="val 58213"/>
              <a:gd name="adj2" fmla="val 52083"/>
            </a:avLst>
          </a:prstGeom>
          <a:solidFill>
            <a:schemeClr val="accent1"/>
          </a:solidFill>
          <a:ln w="9525">
            <a:noFill/>
            <a:miter lim="800000"/>
            <a:headEnd/>
            <a:tailEnd/>
          </a:ln>
        </p:spPr>
        <p:txBody>
          <a:bodyPr wrap="none" anchor="ctr"/>
          <a:lstStyle/>
          <a:p>
            <a:pPr defTabSz="914400" fontAlgn="base">
              <a:spcBef>
                <a:spcPct val="0"/>
              </a:spcBef>
              <a:spcAft>
                <a:spcPct val="0"/>
              </a:spcAft>
            </a:pPr>
            <a:endParaRPr lang="fr-FR" sz="2000">
              <a:solidFill>
                <a:srgbClr val="000000"/>
              </a:solidFill>
              <a:latin typeface="Times New Roman" pitchFamily="18" charset="0"/>
            </a:endParaRPr>
          </a:p>
        </p:txBody>
      </p:sp>
    </p:spTree>
    <p:extLst>
      <p:ext uri="{BB962C8B-B14F-4D97-AF65-F5344CB8AC3E}">
        <p14:creationId xmlns:p14="http://schemas.microsoft.com/office/powerpoint/2010/main" val="2331950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lstStyle/>
          <a:p>
            <a:r>
              <a:rPr lang="en-US" sz="3200" smtClean="0"/>
              <a:t>Project portfolio management</a:t>
            </a:r>
            <a:endParaRPr lang="fr-CA" sz="3200" smtClean="0"/>
          </a:p>
        </p:txBody>
      </p:sp>
      <p:sp>
        <p:nvSpPr>
          <p:cNvPr id="54274" name="Rectangle 3"/>
          <p:cNvSpPr>
            <a:spLocks noGrp="1" noChangeArrowheads="1"/>
          </p:cNvSpPr>
          <p:nvPr>
            <p:ph type="body" idx="4294967295"/>
          </p:nvPr>
        </p:nvSpPr>
        <p:spPr>
          <a:xfrm>
            <a:off x="395288" y="1484313"/>
            <a:ext cx="6978650" cy="5102225"/>
          </a:xfrm>
        </p:spPr>
        <p:txBody>
          <a:bodyPr/>
          <a:lstStyle/>
          <a:p>
            <a:pPr marL="455613" indent="-455613">
              <a:lnSpc>
                <a:spcPct val="80000"/>
              </a:lnSpc>
            </a:pPr>
            <a:r>
              <a:rPr lang="en-CA" sz="2000" smtClean="0"/>
              <a:t>Rigorous process to prioritize investment projects  - Five stages reflect the life cycle of a project</a:t>
            </a:r>
            <a:r>
              <a:rPr lang="en-CA" sz="1800" smtClean="0"/>
              <a:t> </a:t>
            </a:r>
          </a:p>
          <a:p>
            <a:pPr marL="455613" indent="-455613">
              <a:lnSpc>
                <a:spcPct val="80000"/>
              </a:lnSpc>
            </a:pPr>
            <a:endParaRPr lang="en-CA" sz="1800" smtClean="0"/>
          </a:p>
          <a:p>
            <a:pPr marL="455613" indent="-455613">
              <a:lnSpc>
                <a:spcPct val="80000"/>
              </a:lnSpc>
            </a:pPr>
            <a:endParaRPr lang="en-CA" sz="1800" smtClean="0"/>
          </a:p>
          <a:p>
            <a:pPr marL="455613" indent="-455613">
              <a:lnSpc>
                <a:spcPct val="80000"/>
              </a:lnSpc>
            </a:pPr>
            <a:endParaRPr lang="en-CA" sz="1800" smtClean="0"/>
          </a:p>
          <a:p>
            <a:pPr marL="455613" indent="-455613">
              <a:lnSpc>
                <a:spcPct val="80000"/>
              </a:lnSpc>
            </a:pPr>
            <a:endParaRPr lang="en-CA" sz="1800" smtClean="0"/>
          </a:p>
          <a:p>
            <a:pPr marL="455613" indent="-455613">
              <a:lnSpc>
                <a:spcPct val="80000"/>
              </a:lnSpc>
            </a:pPr>
            <a:r>
              <a:rPr lang="en-CA" sz="2000" smtClean="0"/>
              <a:t>Since 2011, each project description must highlight its contribution to sustainable development</a:t>
            </a:r>
          </a:p>
          <a:p>
            <a:pPr marL="455613" indent="-455613">
              <a:lnSpc>
                <a:spcPct val="80000"/>
              </a:lnSpc>
            </a:pPr>
            <a:r>
              <a:rPr lang="en-CA" sz="2000" smtClean="0"/>
              <a:t>Role of sustainable development team:</a:t>
            </a:r>
            <a:r>
              <a:rPr lang="en-CA" sz="1800" smtClean="0"/>
              <a:t> </a:t>
            </a:r>
          </a:p>
          <a:p>
            <a:pPr lvl="1">
              <a:lnSpc>
                <a:spcPct val="80000"/>
              </a:lnSpc>
            </a:pPr>
            <a:r>
              <a:rPr lang="en-CA" sz="1800" smtClean="0"/>
              <a:t>Support project managers in identifying project’s contribution to sustainable development</a:t>
            </a:r>
          </a:p>
          <a:p>
            <a:pPr lvl="1">
              <a:lnSpc>
                <a:spcPct val="80000"/>
              </a:lnSpc>
            </a:pPr>
            <a:r>
              <a:rPr lang="en-CA" sz="1800" smtClean="0"/>
              <a:t>Develop tools and guides to help identify upstream options to maximize environmental, social and economic benefits</a:t>
            </a:r>
          </a:p>
          <a:p>
            <a:pPr lvl="1">
              <a:lnSpc>
                <a:spcPct val="80000"/>
              </a:lnSpc>
            </a:pPr>
            <a:r>
              <a:rPr lang="en-CA" sz="1800" smtClean="0"/>
              <a:t>Establish guidelines to factor in sustainability contribution in project prioritization</a:t>
            </a:r>
          </a:p>
        </p:txBody>
      </p:sp>
      <p:pic>
        <p:nvPicPr>
          <p:cNvPr id="54275" name="Picture 8"/>
          <p:cNvPicPr>
            <a:picLocks noChangeAspect="1" noChangeArrowheads="1"/>
          </p:cNvPicPr>
          <p:nvPr/>
        </p:nvPicPr>
        <p:blipFill>
          <a:blip r:embed="rId3"/>
          <a:srcRect/>
          <a:stretch>
            <a:fillRect/>
          </a:stretch>
        </p:blipFill>
        <p:spPr bwMode="auto">
          <a:xfrm>
            <a:off x="971550" y="1993900"/>
            <a:ext cx="6162675" cy="1428750"/>
          </a:xfrm>
          <a:prstGeom prst="rect">
            <a:avLst/>
          </a:prstGeom>
          <a:noFill/>
          <a:ln w="9525">
            <a:noFill/>
            <a:miter lim="800000"/>
            <a:headEnd/>
            <a:tailEnd/>
          </a:ln>
        </p:spPr>
      </p:pic>
    </p:spTree>
    <p:extLst>
      <p:ext uri="{BB962C8B-B14F-4D97-AF65-F5344CB8AC3E}">
        <p14:creationId xmlns:p14="http://schemas.microsoft.com/office/powerpoint/2010/main" val="3346117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r>
              <a:rPr lang="en-US" sz="3200" smtClean="0"/>
              <a:t>Design standards and criteria</a:t>
            </a:r>
            <a:endParaRPr lang="fr-CA" sz="3200" smtClean="0"/>
          </a:p>
        </p:txBody>
      </p:sp>
      <p:sp>
        <p:nvSpPr>
          <p:cNvPr id="56322" name="Rectangle 3"/>
          <p:cNvSpPr>
            <a:spLocks noGrp="1" noChangeArrowheads="1"/>
          </p:cNvSpPr>
          <p:nvPr>
            <p:ph type="body" idx="4294967295"/>
          </p:nvPr>
        </p:nvSpPr>
        <p:spPr>
          <a:xfrm>
            <a:off x="395288" y="1484313"/>
            <a:ext cx="4826000" cy="5016500"/>
          </a:xfrm>
        </p:spPr>
        <p:txBody>
          <a:bodyPr/>
          <a:lstStyle/>
          <a:p>
            <a:pPr marL="455613" indent="-455613">
              <a:lnSpc>
                <a:spcPct val="80000"/>
              </a:lnSpc>
            </a:pPr>
            <a:r>
              <a:rPr lang="en-CA" sz="2000" dirty="0" smtClean="0"/>
              <a:t>Provide the terms of reference for all STM engineering projects </a:t>
            </a:r>
          </a:p>
          <a:p>
            <a:pPr marL="455613" indent="-455613">
              <a:lnSpc>
                <a:spcPct val="80000"/>
              </a:lnSpc>
            </a:pPr>
            <a:r>
              <a:rPr lang="en-CA" altLang="ja-JP" sz="2000" dirty="0" smtClean="0">
                <a:ea typeface="ＭＳ Ｐゴシック"/>
                <a:cs typeface="ＭＳ Ｐゴシック"/>
              </a:rPr>
              <a:t>Revision every two years: sustainability criteria are gradually added to the document </a:t>
            </a:r>
          </a:p>
          <a:p>
            <a:pPr lvl="1">
              <a:lnSpc>
                <a:spcPct val="80000"/>
              </a:lnSpc>
            </a:pPr>
            <a:r>
              <a:rPr lang="en-CA" sz="1800" dirty="0" smtClean="0"/>
              <a:t>green spaces, energy-efficient equipment, eco-friendly management of residual waste, etc. </a:t>
            </a:r>
          </a:p>
          <a:p>
            <a:pPr lvl="1">
              <a:lnSpc>
                <a:spcPct val="80000"/>
              </a:lnSpc>
              <a:buFontTx/>
              <a:buNone/>
            </a:pPr>
            <a:endParaRPr lang="en-CA" sz="1800" dirty="0" smtClean="0"/>
          </a:p>
          <a:p>
            <a:pPr marL="455613" indent="-455613">
              <a:lnSpc>
                <a:spcPct val="80000"/>
              </a:lnSpc>
            </a:pPr>
            <a:r>
              <a:rPr lang="en-CA" sz="2000" dirty="0" smtClean="0"/>
              <a:t>Role of sustainable development and environment teams</a:t>
            </a:r>
          </a:p>
          <a:p>
            <a:pPr lvl="1">
              <a:lnSpc>
                <a:spcPct val="80000"/>
              </a:lnSpc>
            </a:pPr>
            <a:r>
              <a:rPr lang="en-CA" sz="1800" dirty="0" smtClean="0"/>
              <a:t>gradual upgrade of sustainability criteria based on available technologies and corporate priorities and commitments (e.g. SD Plan 2020 aims for LEED certification of all new construction projects)</a:t>
            </a:r>
          </a:p>
        </p:txBody>
      </p:sp>
      <p:pic>
        <p:nvPicPr>
          <p:cNvPr id="56323" name="Picture 8"/>
          <p:cNvPicPr>
            <a:picLocks noChangeAspect="1" noChangeArrowheads="1"/>
          </p:cNvPicPr>
          <p:nvPr/>
        </p:nvPicPr>
        <p:blipFill>
          <a:blip r:embed="rId3"/>
          <a:srcRect/>
          <a:stretch>
            <a:fillRect/>
          </a:stretch>
        </p:blipFill>
        <p:spPr bwMode="auto">
          <a:xfrm>
            <a:off x="5656263" y="1362075"/>
            <a:ext cx="2001837" cy="2578100"/>
          </a:xfrm>
          <a:prstGeom prst="rect">
            <a:avLst/>
          </a:prstGeom>
          <a:noFill/>
          <a:ln w="9525">
            <a:solidFill>
              <a:schemeClr val="tx1"/>
            </a:solidFill>
            <a:miter lim="800000"/>
            <a:headEnd/>
            <a:tailEnd/>
          </a:ln>
        </p:spPr>
      </p:pic>
      <p:pic>
        <p:nvPicPr>
          <p:cNvPr id="56324" name="Picture 9"/>
          <p:cNvPicPr>
            <a:picLocks noChangeAspect="1" noChangeArrowheads="1"/>
          </p:cNvPicPr>
          <p:nvPr/>
        </p:nvPicPr>
        <p:blipFill>
          <a:blip r:embed="rId4"/>
          <a:srcRect/>
          <a:stretch>
            <a:fillRect/>
          </a:stretch>
        </p:blipFill>
        <p:spPr bwMode="auto">
          <a:xfrm>
            <a:off x="6934200" y="4076700"/>
            <a:ext cx="2028825" cy="261937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640150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98438"/>
            <a:ext cx="7772400" cy="1143000"/>
          </a:xfrm>
        </p:spPr>
        <p:txBody>
          <a:bodyPr/>
          <a:lstStyle/>
          <a:p>
            <a:r>
              <a:rPr lang="fr-CA" altLang="fr-FR" sz="3200" smtClean="0"/>
              <a:t>Corporate guidelines on sustainable procurement</a:t>
            </a:r>
          </a:p>
        </p:txBody>
      </p:sp>
      <p:sp>
        <p:nvSpPr>
          <p:cNvPr id="206851" name="Rectangle 3"/>
          <p:cNvSpPr>
            <a:spLocks noGrp="1" noChangeArrowheads="1"/>
          </p:cNvSpPr>
          <p:nvPr>
            <p:ph type="body" idx="1"/>
          </p:nvPr>
        </p:nvSpPr>
        <p:spPr>
          <a:xfrm>
            <a:off x="685800" y="1520900"/>
            <a:ext cx="7772400" cy="4343400"/>
          </a:xfrm>
          <a:noFill/>
        </p:spPr>
        <p:txBody>
          <a:bodyPr/>
          <a:lstStyle/>
          <a:p>
            <a:pPr>
              <a:lnSpc>
                <a:spcPct val="80000"/>
              </a:lnSpc>
            </a:pPr>
            <a:r>
              <a:rPr lang="en-CA" altLang="fr-FR" sz="1800" b="1" dirty="0" smtClean="0"/>
              <a:t>Scope: </a:t>
            </a:r>
            <a:r>
              <a:rPr lang="en-CA" altLang="fr-FR" sz="1800" dirty="0" smtClean="0"/>
              <a:t>All STM contractual agreements (acquisition and disposal of goods and services)</a:t>
            </a:r>
          </a:p>
          <a:p>
            <a:pPr>
              <a:lnSpc>
                <a:spcPct val="80000"/>
              </a:lnSpc>
            </a:pPr>
            <a:r>
              <a:rPr lang="en-CA" altLang="fr-FR" sz="1800" b="1" dirty="0" smtClean="0"/>
              <a:t>5 Principles: promote as much as possible …</a:t>
            </a:r>
          </a:p>
          <a:p>
            <a:pPr lvl="1">
              <a:lnSpc>
                <a:spcPct val="80000"/>
              </a:lnSpc>
            </a:pPr>
            <a:r>
              <a:rPr lang="en-CA" altLang="fr-FR" sz="1800" dirty="0" smtClean="0"/>
              <a:t>Impact reduction through the life cycle of all goods </a:t>
            </a:r>
          </a:p>
          <a:p>
            <a:pPr lvl="1">
              <a:lnSpc>
                <a:spcPct val="80000"/>
              </a:lnSpc>
            </a:pPr>
            <a:r>
              <a:rPr lang="en-CA" altLang="fr-FR" sz="1800" dirty="0" smtClean="0"/>
              <a:t>Local and regional purchasing</a:t>
            </a:r>
          </a:p>
          <a:p>
            <a:pPr lvl="1">
              <a:lnSpc>
                <a:spcPct val="80000"/>
              </a:lnSpc>
            </a:pPr>
            <a:r>
              <a:rPr lang="en-CA" altLang="fr-FR" sz="1800" dirty="0" smtClean="0"/>
              <a:t>Principles established by ILO, the International Labour Organization, and proclaimed in the Universal Declaration of Human Rights</a:t>
            </a:r>
          </a:p>
          <a:p>
            <a:pPr lvl="1">
              <a:lnSpc>
                <a:spcPct val="80000"/>
              </a:lnSpc>
            </a:pPr>
            <a:r>
              <a:rPr lang="en-CA" altLang="fr-FR" sz="1800" dirty="0" smtClean="0"/>
              <a:t>Commitment of suppliers to sustainability</a:t>
            </a:r>
          </a:p>
          <a:p>
            <a:pPr lvl="1">
              <a:lnSpc>
                <a:spcPct val="80000"/>
              </a:lnSpc>
            </a:pPr>
            <a:r>
              <a:rPr lang="en-CA" altLang="fr-FR" sz="1800" dirty="0" err="1" smtClean="0"/>
              <a:t>Ecodesign</a:t>
            </a:r>
            <a:r>
              <a:rPr lang="en-CA" altLang="fr-FR" sz="1800" dirty="0" smtClean="0"/>
              <a:t> and innovation of suppliers</a:t>
            </a:r>
          </a:p>
          <a:p>
            <a:pPr lvl="1">
              <a:lnSpc>
                <a:spcPct val="80000"/>
              </a:lnSpc>
              <a:buFontTx/>
              <a:buNone/>
            </a:pPr>
            <a:endParaRPr lang="en-CA" altLang="fr-FR" sz="1800" dirty="0" smtClean="0"/>
          </a:p>
          <a:p>
            <a:pPr>
              <a:lnSpc>
                <a:spcPct val="80000"/>
              </a:lnSpc>
            </a:pPr>
            <a:r>
              <a:rPr lang="en-CA" altLang="fr-FR" sz="1800" b="1" dirty="0" smtClean="0"/>
              <a:t>Tools:</a:t>
            </a:r>
          </a:p>
          <a:p>
            <a:pPr lvl="1">
              <a:lnSpc>
                <a:spcPct val="80000"/>
              </a:lnSpc>
            </a:pPr>
            <a:r>
              <a:rPr lang="en-CA" altLang="fr-FR" sz="1800" dirty="0" smtClean="0"/>
              <a:t>Handbook for application of guidelines</a:t>
            </a:r>
          </a:p>
          <a:p>
            <a:pPr lvl="1">
              <a:lnSpc>
                <a:spcPct val="80000"/>
              </a:lnSpc>
            </a:pPr>
            <a:r>
              <a:rPr lang="en-CA" altLang="fr-FR" sz="1800" dirty="0" smtClean="0"/>
              <a:t>Guide on certifications </a:t>
            </a:r>
          </a:p>
          <a:p>
            <a:pPr lvl="1">
              <a:lnSpc>
                <a:spcPct val="80000"/>
              </a:lnSpc>
            </a:pPr>
            <a:r>
              <a:rPr lang="en-CA" altLang="fr-FR" sz="1800" dirty="0" err="1" smtClean="0"/>
              <a:t>Awarness</a:t>
            </a:r>
            <a:r>
              <a:rPr lang="en-CA" altLang="fr-FR" sz="1800" dirty="0" smtClean="0"/>
              <a:t> and training program</a:t>
            </a:r>
          </a:p>
          <a:p>
            <a:pPr lvl="1">
              <a:lnSpc>
                <a:spcPct val="80000"/>
              </a:lnSpc>
            </a:pPr>
            <a:r>
              <a:rPr lang="en-CA" altLang="fr-FR" sz="1800" dirty="0" smtClean="0"/>
              <a:t>Coaching by a member of sustainable development team</a:t>
            </a:r>
          </a:p>
        </p:txBody>
      </p:sp>
    </p:spTree>
    <p:extLst>
      <p:ext uri="{BB962C8B-B14F-4D97-AF65-F5344CB8AC3E}">
        <p14:creationId xmlns:p14="http://schemas.microsoft.com/office/powerpoint/2010/main" val="2014662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6851">
                                            <p:txEl>
                                              <p:pRg st="1" end="1"/>
                                            </p:txEl>
                                          </p:spTgt>
                                        </p:tgtEl>
                                        <p:attrNameLst>
                                          <p:attrName>style.visibility</p:attrName>
                                        </p:attrNameLst>
                                      </p:cBhvr>
                                      <p:to>
                                        <p:strVal val="visible"/>
                                      </p:to>
                                    </p:set>
                                    <p:animEffect transition="in" filter="fade">
                                      <p:cBhvr>
                                        <p:cTn id="7" dur="2000"/>
                                        <p:tgtEl>
                                          <p:spTgt spid="20685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6851">
                                            <p:txEl>
                                              <p:pRg st="2" end="2"/>
                                            </p:txEl>
                                          </p:spTgt>
                                        </p:tgtEl>
                                        <p:attrNameLst>
                                          <p:attrName>style.visibility</p:attrName>
                                        </p:attrNameLst>
                                      </p:cBhvr>
                                      <p:to>
                                        <p:strVal val="visible"/>
                                      </p:to>
                                    </p:set>
                                    <p:animEffect transition="in" filter="fade">
                                      <p:cBhvr>
                                        <p:cTn id="10" dur="2000"/>
                                        <p:tgtEl>
                                          <p:spTgt spid="20685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06851">
                                            <p:txEl>
                                              <p:pRg st="3" end="3"/>
                                            </p:txEl>
                                          </p:spTgt>
                                        </p:tgtEl>
                                        <p:attrNameLst>
                                          <p:attrName>style.visibility</p:attrName>
                                        </p:attrNameLst>
                                      </p:cBhvr>
                                      <p:to>
                                        <p:strVal val="visible"/>
                                      </p:to>
                                    </p:set>
                                    <p:animEffect transition="in" filter="fade">
                                      <p:cBhvr>
                                        <p:cTn id="15" dur="2000"/>
                                        <p:tgtEl>
                                          <p:spTgt spid="206851">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06851">
                                            <p:txEl>
                                              <p:pRg st="4" end="4"/>
                                            </p:txEl>
                                          </p:spTgt>
                                        </p:tgtEl>
                                        <p:attrNameLst>
                                          <p:attrName>style.visibility</p:attrName>
                                        </p:attrNameLst>
                                      </p:cBhvr>
                                      <p:to>
                                        <p:strVal val="visible"/>
                                      </p:to>
                                    </p:set>
                                    <p:animEffect transition="in" filter="fade">
                                      <p:cBhvr>
                                        <p:cTn id="20" dur="2000"/>
                                        <p:tgtEl>
                                          <p:spTgt spid="206851">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06851">
                                            <p:txEl>
                                              <p:pRg st="5" end="5"/>
                                            </p:txEl>
                                          </p:spTgt>
                                        </p:tgtEl>
                                        <p:attrNameLst>
                                          <p:attrName>style.visibility</p:attrName>
                                        </p:attrNameLst>
                                      </p:cBhvr>
                                      <p:to>
                                        <p:strVal val="visible"/>
                                      </p:to>
                                    </p:set>
                                    <p:animEffect transition="in" filter="fade">
                                      <p:cBhvr>
                                        <p:cTn id="25" dur="2000"/>
                                        <p:tgtEl>
                                          <p:spTgt spid="206851">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06851">
                                            <p:txEl>
                                              <p:pRg st="6" end="6"/>
                                            </p:txEl>
                                          </p:spTgt>
                                        </p:tgtEl>
                                        <p:attrNameLst>
                                          <p:attrName>style.visibility</p:attrName>
                                        </p:attrNameLst>
                                      </p:cBhvr>
                                      <p:to>
                                        <p:strVal val="visible"/>
                                      </p:to>
                                    </p:set>
                                    <p:animEffect transition="in" filter="fade">
                                      <p:cBhvr>
                                        <p:cTn id="30" dur="2000"/>
                                        <p:tgtEl>
                                          <p:spTgt spid="206851">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06851">
                                            <p:txEl>
                                              <p:pRg st="8" end="8"/>
                                            </p:txEl>
                                          </p:spTgt>
                                        </p:tgtEl>
                                        <p:attrNameLst>
                                          <p:attrName>style.visibility</p:attrName>
                                        </p:attrNameLst>
                                      </p:cBhvr>
                                      <p:to>
                                        <p:strVal val="visible"/>
                                      </p:to>
                                    </p:set>
                                    <p:animEffect transition="in" filter="fade">
                                      <p:cBhvr>
                                        <p:cTn id="35" dur="2000"/>
                                        <p:tgtEl>
                                          <p:spTgt spid="206851">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06851">
                                            <p:txEl>
                                              <p:pRg st="9" end="9"/>
                                            </p:txEl>
                                          </p:spTgt>
                                        </p:tgtEl>
                                        <p:attrNameLst>
                                          <p:attrName>style.visibility</p:attrName>
                                        </p:attrNameLst>
                                      </p:cBhvr>
                                      <p:to>
                                        <p:strVal val="visible"/>
                                      </p:to>
                                    </p:set>
                                    <p:animEffect transition="in" filter="fade">
                                      <p:cBhvr>
                                        <p:cTn id="38" dur="2000"/>
                                        <p:tgtEl>
                                          <p:spTgt spid="206851">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06851">
                                            <p:txEl>
                                              <p:pRg st="10" end="10"/>
                                            </p:txEl>
                                          </p:spTgt>
                                        </p:tgtEl>
                                        <p:attrNameLst>
                                          <p:attrName>style.visibility</p:attrName>
                                        </p:attrNameLst>
                                      </p:cBhvr>
                                      <p:to>
                                        <p:strVal val="visible"/>
                                      </p:to>
                                    </p:set>
                                    <p:animEffect transition="in" filter="fade">
                                      <p:cBhvr>
                                        <p:cTn id="41" dur="2000"/>
                                        <p:tgtEl>
                                          <p:spTgt spid="206851">
                                            <p:txEl>
                                              <p:pRg st="10" end="1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206851">
                                            <p:txEl>
                                              <p:pRg st="11" end="11"/>
                                            </p:txEl>
                                          </p:spTgt>
                                        </p:tgtEl>
                                        <p:attrNameLst>
                                          <p:attrName>style.visibility</p:attrName>
                                        </p:attrNameLst>
                                      </p:cBhvr>
                                      <p:to>
                                        <p:strVal val="visible"/>
                                      </p:to>
                                    </p:set>
                                    <p:animEffect transition="in" filter="fade">
                                      <p:cBhvr>
                                        <p:cTn id="46" dur="2000"/>
                                        <p:tgtEl>
                                          <p:spTgt spid="206851">
                                            <p:txEl>
                                              <p:pRg st="11" end="11"/>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06851">
                                            <p:txEl>
                                              <p:pRg st="12" end="12"/>
                                            </p:txEl>
                                          </p:spTgt>
                                        </p:tgtEl>
                                        <p:attrNameLst>
                                          <p:attrName>style.visibility</p:attrName>
                                        </p:attrNameLst>
                                      </p:cBhvr>
                                      <p:to>
                                        <p:strVal val="visible"/>
                                      </p:to>
                                    </p:set>
                                    <p:animEffect transition="in" filter="fade">
                                      <p:cBhvr>
                                        <p:cTn id="51" dur="2000"/>
                                        <p:tgtEl>
                                          <p:spTgt spid="2068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r>
              <a:rPr lang="en-CA" sz="3200" smtClean="0"/>
              <a:t>Recommendations submitted to the Board of Directors</a:t>
            </a:r>
            <a:endParaRPr lang="fr-CA" sz="3200" smtClean="0"/>
          </a:p>
        </p:txBody>
      </p:sp>
      <p:sp>
        <p:nvSpPr>
          <p:cNvPr id="60418" name="Rectangle 3"/>
          <p:cNvSpPr>
            <a:spLocks noGrp="1" noChangeArrowheads="1"/>
          </p:cNvSpPr>
          <p:nvPr>
            <p:ph type="body" idx="4294967295"/>
          </p:nvPr>
        </p:nvSpPr>
        <p:spPr>
          <a:xfrm>
            <a:off x="395288" y="1484313"/>
            <a:ext cx="7778750" cy="4540250"/>
          </a:xfrm>
        </p:spPr>
        <p:txBody>
          <a:bodyPr/>
          <a:lstStyle/>
          <a:p>
            <a:pPr marL="455613" indent="-455613">
              <a:lnSpc>
                <a:spcPct val="90000"/>
              </a:lnSpc>
            </a:pPr>
            <a:r>
              <a:rPr lang="en-CA" sz="1800" smtClean="0"/>
              <a:t>Since 2012, all recommendations submitted to the Board of Directors must contain details demonstrating that they comply with the commitments outlined in the sustainable development policy</a:t>
            </a:r>
          </a:p>
          <a:p>
            <a:pPr marL="455613" indent="-455613">
              <a:lnSpc>
                <a:spcPct val="80000"/>
              </a:lnSpc>
              <a:buFontTx/>
              <a:buNone/>
            </a:pPr>
            <a:endParaRPr lang="en-CA" sz="1800" smtClean="0"/>
          </a:p>
          <a:p>
            <a:pPr marL="455613" indent="-455613">
              <a:lnSpc>
                <a:spcPct val="80000"/>
              </a:lnSpc>
            </a:pPr>
            <a:endParaRPr lang="en-CA" sz="1800" smtClean="0"/>
          </a:p>
          <a:p>
            <a:pPr marL="455613" indent="-455613">
              <a:lnSpc>
                <a:spcPct val="80000"/>
              </a:lnSpc>
            </a:pPr>
            <a:endParaRPr lang="en-CA" sz="1800" smtClean="0"/>
          </a:p>
          <a:p>
            <a:pPr marL="455613" indent="-455613">
              <a:lnSpc>
                <a:spcPct val="80000"/>
              </a:lnSpc>
            </a:pPr>
            <a:endParaRPr lang="en-CA" sz="1800" smtClean="0"/>
          </a:p>
          <a:p>
            <a:pPr marL="455613" indent="-455613">
              <a:lnSpc>
                <a:spcPct val="80000"/>
              </a:lnSpc>
            </a:pPr>
            <a:r>
              <a:rPr lang="en-US" sz="1800" smtClean="0"/>
              <a:t>Role of sustainable development team:</a:t>
            </a:r>
          </a:p>
          <a:p>
            <a:pPr lvl="1">
              <a:lnSpc>
                <a:spcPct val="80000"/>
              </a:lnSpc>
            </a:pPr>
            <a:r>
              <a:rPr lang="en-US" sz="1600" smtClean="0"/>
              <a:t>Review all recommendations to maximize their environmental, social and economic benefits</a:t>
            </a:r>
          </a:p>
          <a:p>
            <a:pPr lvl="1">
              <a:lnSpc>
                <a:spcPct val="80000"/>
              </a:lnSpc>
            </a:pPr>
            <a:r>
              <a:rPr lang="en-US" sz="1600" smtClean="0"/>
              <a:t>Challenge recommendations when appropriate</a:t>
            </a:r>
          </a:p>
          <a:p>
            <a:pPr lvl="1">
              <a:lnSpc>
                <a:spcPct val="80000"/>
              </a:lnSpc>
            </a:pPr>
            <a:r>
              <a:rPr lang="en-US" sz="1600" smtClean="0"/>
              <a:t>Help highlight each recommendation’s contribution to sustainability</a:t>
            </a:r>
          </a:p>
        </p:txBody>
      </p:sp>
      <p:pic>
        <p:nvPicPr>
          <p:cNvPr id="60419" name="Picture 4"/>
          <p:cNvPicPr>
            <a:picLocks noChangeAspect="1" noChangeArrowheads="1"/>
          </p:cNvPicPr>
          <p:nvPr/>
        </p:nvPicPr>
        <p:blipFill>
          <a:blip r:embed="rId3"/>
          <a:srcRect/>
          <a:stretch>
            <a:fillRect/>
          </a:stretch>
        </p:blipFill>
        <p:spPr bwMode="auto">
          <a:xfrm>
            <a:off x="814388" y="2343150"/>
            <a:ext cx="7267575" cy="1695450"/>
          </a:xfrm>
          <a:prstGeom prst="rect">
            <a:avLst/>
          </a:prstGeom>
          <a:noFill/>
          <a:ln w="9525">
            <a:noFill/>
            <a:miter lim="800000"/>
            <a:headEnd/>
            <a:tailEnd/>
          </a:ln>
        </p:spPr>
      </p:pic>
    </p:spTree>
    <p:extLst>
      <p:ext uri="{BB962C8B-B14F-4D97-AF65-F5344CB8AC3E}">
        <p14:creationId xmlns:p14="http://schemas.microsoft.com/office/powerpoint/2010/main" val="221901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CA" altLang="fr-FR" smtClean="0"/>
              <a:t>Our results</a:t>
            </a:r>
            <a:endParaRPr lang="fr-CA" altLang="fr-FR" smtClean="0"/>
          </a:p>
        </p:txBody>
      </p:sp>
      <p:sp>
        <p:nvSpPr>
          <p:cNvPr id="21507" name="AutoShape 4"/>
          <p:cNvSpPr>
            <a:spLocks noChangeArrowheads="1"/>
          </p:cNvSpPr>
          <p:nvPr>
            <p:custDataLst>
              <p:tags r:id="rId1"/>
            </p:custDataLst>
          </p:nvPr>
        </p:nvSpPr>
        <p:spPr bwMode="auto">
          <a:xfrm>
            <a:off x="88900" y="1916113"/>
            <a:ext cx="8964613" cy="2881312"/>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50000"/>
              </a:spcAft>
              <a:buBlip>
                <a:blip r:embed="rId9"/>
              </a:buBlip>
              <a:defRPr sz="2800">
                <a:solidFill>
                  <a:schemeClr val="bg2"/>
                </a:solidFill>
                <a:latin typeface="Arial" panose="020B0604020202020204" pitchFamily="34" charset="0"/>
              </a:defRPr>
            </a:lvl1pPr>
            <a:lvl2pPr marL="742950" indent="-285750">
              <a:spcBef>
                <a:spcPct val="20000"/>
              </a:spcBef>
              <a:buBlip>
                <a:blip r:embed="rId9"/>
              </a:buBlip>
              <a:defRPr sz="2400">
                <a:solidFill>
                  <a:schemeClr val="bg2"/>
                </a:solidFill>
                <a:latin typeface="Arial" panose="020B0604020202020204" pitchFamily="34" charset="0"/>
              </a:defRPr>
            </a:lvl2pPr>
            <a:lvl3pPr marL="1143000" indent="-228600">
              <a:spcBef>
                <a:spcPct val="20000"/>
              </a:spcBef>
              <a:buBlip>
                <a:blip r:embed="rId9"/>
              </a:buBlip>
              <a:defRPr sz="2000">
                <a:solidFill>
                  <a:schemeClr val="bg2"/>
                </a:solidFill>
                <a:latin typeface="Arial" panose="020B0604020202020204" pitchFamily="34" charset="0"/>
              </a:defRPr>
            </a:lvl3pPr>
            <a:lvl4pPr marL="1600200" indent="-228600">
              <a:spcBef>
                <a:spcPct val="20000"/>
              </a:spcBef>
              <a:buBlip>
                <a:blip r:embed="rId9"/>
              </a:buBlip>
              <a:defRPr>
                <a:solidFill>
                  <a:schemeClr val="bg2"/>
                </a:solidFill>
                <a:latin typeface="Arial" panose="020B0604020202020204" pitchFamily="34" charset="0"/>
              </a:defRPr>
            </a:lvl4pPr>
            <a:lvl5pPr marL="2057400" indent="-228600">
              <a:spcBef>
                <a:spcPct val="20000"/>
              </a:spcBef>
              <a:buBlip>
                <a:blip r:embed="rId9"/>
              </a:buBlip>
              <a:defRPr sz="1600">
                <a:solidFill>
                  <a:schemeClr val="bg2"/>
                </a:solidFill>
                <a:latin typeface="Arial" panose="020B0604020202020204" pitchFamily="34" charset="0"/>
              </a:defRPr>
            </a:lvl5pPr>
            <a:lvl6pPr marL="25146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6pPr>
            <a:lvl7pPr marL="29718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7pPr>
            <a:lvl8pPr marL="34290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8pPr>
            <a:lvl9pPr marL="38862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9pPr>
          </a:lstStyle>
          <a:p>
            <a:pPr algn="ctr" defTabSz="914400" fontAlgn="base">
              <a:spcBef>
                <a:spcPct val="0"/>
              </a:spcBef>
              <a:spcAft>
                <a:spcPct val="0"/>
              </a:spcAft>
              <a:buFontTx/>
              <a:buNone/>
            </a:pPr>
            <a:endParaRPr lang="fr-CA" altLang="fr-FR" smtClean="0">
              <a:solidFill>
                <a:srgbClr val="000000"/>
              </a:solidFill>
              <a:latin typeface="Times New Roman" panose="02020603050405020304" pitchFamily="18" charset="0"/>
            </a:endParaRPr>
          </a:p>
        </p:txBody>
      </p:sp>
      <p:graphicFrame>
        <p:nvGraphicFramePr>
          <p:cNvPr id="179219" name="Group 19"/>
          <p:cNvGraphicFramePr>
            <a:graphicFrameLocks noGrp="1"/>
          </p:cNvGraphicFramePr>
          <p:nvPr>
            <p:custDataLst>
              <p:tags r:id="rId2"/>
            </p:custDataLst>
          </p:nvPr>
        </p:nvGraphicFramePr>
        <p:xfrm>
          <a:off x="412750" y="2420938"/>
          <a:ext cx="4392613" cy="2232025"/>
        </p:xfrm>
        <a:graphic>
          <a:graphicData uri="http://schemas.openxmlformats.org/drawingml/2006/table">
            <a:tbl>
              <a:tblPr/>
              <a:tblGrid>
                <a:gridCol w="4392613"/>
              </a:tblGrid>
              <a:tr h="2232025">
                <a:tc>
                  <a:txBody>
                    <a:bodyPr/>
                    <a:lstStyle>
                      <a:lvl1pPr eaLnBrk="0" hangingPunct="0">
                        <a:spcBef>
                          <a:spcPct val="20000"/>
                        </a:spcBef>
                        <a:spcAft>
                          <a:spcPct val="50000"/>
                        </a:spcAft>
                        <a:defRPr sz="2400">
                          <a:solidFill>
                            <a:schemeClr val="bg2"/>
                          </a:solidFill>
                          <a:latin typeface="Arial" panose="020B0604020202020204" pitchFamily="34" charset="0"/>
                        </a:defRPr>
                      </a:lvl1pPr>
                      <a:lvl2pPr eaLnBrk="0" hangingPunct="0">
                        <a:spcBef>
                          <a:spcPct val="20000"/>
                        </a:spcBef>
                        <a:defRPr sz="2000">
                          <a:solidFill>
                            <a:schemeClr val="bg2"/>
                          </a:solidFill>
                          <a:latin typeface="Arial" panose="020B0604020202020204" pitchFamily="34" charset="0"/>
                        </a:defRPr>
                      </a:lvl2pPr>
                      <a:lvl3pPr eaLnBrk="0" hangingPunct="0">
                        <a:spcBef>
                          <a:spcPct val="20000"/>
                        </a:spcBef>
                        <a:defRPr>
                          <a:solidFill>
                            <a:schemeClr val="bg2"/>
                          </a:solidFill>
                          <a:latin typeface="Arial" panose="020B0604020202020204" pitchFamily="34" charset="0"/>
                        </a:defRPr>
                      </a:lvl3pPr>
                      <a:lvl4pPr eaLnBrk="0" hangingPunct="0">
                        <a:spcBef>
                          <a:spcPct val="20000"/>
                        </a:spcBef>
                        <a:defRPr sz="1600">
                          <a:solidFill>
                            <a:schemeClr val="bg2"/>
                          </a:solidFill>
                          <a:latin typeface="Arial" panose="020B0604020202020204" pitchFamily="34" charset="0"/>
                        </a:defRPr>
                      </a:lvl4pPr>
                      <a:lvl5pPr eaLnBrk="0" hangingPunct="0">
                        <a:spcBef>
                          <a:spcPct val="20000"/>
                        </a:spcBef>
                        <a:defRPr sz="1400">
                          <a:solidFill>
                            <a:schemeClr val="bg2"/>
                          </a:solidFill>
                          <a:latin typeface="Arial" panose="020B0604020202020204" pitchFamily="34" charset="0"/>
                        </a:defRPr>
                      </a:lvl5pPr>
                      <a:lvl6pPr eaLnBrk="0" fontAlgn="base" hangingPunct="0">
                        <a:spcBef>
                          <a:spcPct val="20000"/>
                        </a:spcBef>
                        <a:spcAft>
                          <a:spcPct val="0"/>
                        </a:spcAft>
                        <a:defRPr sz="1400">
                          <a:solidFill>
                            <a:schemeClr val="bg2"/>
                          </a:solidFill>
                          <a:latin typeface="Arial" panose="020B0604020202020204" pitchFamily="34" charset="0"/>
                        </a:defRPr>
                      </a:lvl6pPr>
                      <a:lvl7pPr eaLnBrk="0" fontAlgn="base" hangingPunct="0">
                        <a:spcBef>
                          <a:spcPct val="20000"/>
                        </a:spcBef>
                        <a:spcAft>
                          <a:spcPct val="0"/>
                        </a:spcAft>
                        <a:defRPr sz="1400">
                          <a:solidFill>
                            <a:schemeClr val="bg2"/>
                          </a:solidFill>
                          <a:latin typeface="Arial" panose="020B0604020202020204" pitchFamily="34" charset="0"/>
                        </a:defRPr>
                      </a:lvl7pPr>
                      <a:lvl8pPr eaLnBrk="0" fontAlgn="base" hangingPunct="0">
                        <a:spcBef>
                          <a:spcPct val="20000"/>
                        </a:spcBef>
                        <a:spcAft>
                          <a:spcPct val="0"/>
                        </a:spcAft>
                        <a:defRPr sz="1400">
                          <a:solidFill>
                            <a:schemeClr val="bg2"/>
                          </a:solidFill>
                          <a:latin typeface="Arial" panose="020B0604020202020204" pitchFamily="34" charset="0"/>
                        </a:defRPr>
                      </a:lvl8pPr>
                      <a:lvl9pPr eaLnBrk="0" fontAlgn="base" hangingPunct="0">
                        <a:spcBef>
                          <a:spcPct val="20000"/>
                        </a:spcBef>
                        <a:spcAft>
                          <a:spcPct val="0"/>
                        </a:spcAft>
                        <a:defRPr sz="14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600" b="0" i="0" u="none" strike="noStrike" cap="none" normalizeH="0" baseline="0" smtClean="0">
                          <a:ln>
                            <a:noFill/>
                          </a:ln>
                          <a:solidFill>
                            <a:schemeClr val="bg1"/>
                          </a:solidFill>
                          <a:effectLst/>
                          <a:latin typeface="Verdana" panose="020B0604030504040204" pitchFamily="34" charset="0"/>
                          <a:ea typeface="Times New Roman" panose="02020603050405020304" pitchFamily="18" charset="0"/>
                          <a:cs typeface="Arial" panose="020B0604020202020204" pitchFamily="34" charset="0"/>
                        </a:rPr>
                        <a:t>Percentage of the </a:t>
                      </a:r>
                      <a:r>
                        <a:rPr kumimoji="0" lang="en-US" altLang="fr-FR" sz="1600" b="1" i="0" u="none" strike="noStrike" cap="none" normalizeH="0" baseline="0" smtClean="0">
                          <a:ln>
                            <a:noFill/>
                          </a:ln>
                          <a:solidFill>
                            <a:schemeClr val="bg1"/>
                          </a:solidFill>
                          <a:effectLst/>
                          <a:latin typeface="Verdana" panose="020B0604030504040204" pitchFamily="34" charset="0"/>
                          <a:ea typeface="Times New Roman" panose="02020603050405020304" pitchFamily="18" charset="0"/>
                          <a:cs typeface="Arial" panose="020B0604020202020204" pitchFamily="34" charset="0"/>
                        </a:rPr>
                        <a:t>value of contracts</a:t>
                      </a:r>
                      <a:r>
                        <a:rPr kumimoji="0" lang="en-US" altLang="fr-FR" sz="1600" b="0" i="0" u="none" strike="noStrike" cap="none" normalizeH="0" baseline="0" smtClean="0">
                          <a:ln>
                            <a:noFill/>
                          </a:ln>
                          <a:solidFill>
                            <a:schemeClr val="bg1"/>
                          </a:solidFill>
                          <a:effectLst/>
                          <a:latin typeface="Verdana" panose="020B0604030504040204" pitchFamily="34" charset="0"/>
                          <a:ea typeface="Times New Roman" panose="02020603050405020304" pitchFamily="18" charset="0"/>
                          <a:cs typeface="Arial" panose="020B0604020202020204" pitchFamily="34" charset="0"/>
                        </a:rPr>
                        <a:t> in progress during the year that include sustainable development criteria</a:t>
                      </a:r>
                      <a:endParaRPr kumimoji="0" lang="fr-CA" altLang="fr-FR" sz="1600" b="0" i="0" u="none" strike="noStrike" cap="none" normalizeH="0" baseline="0" smtClean="0">
                        <a:ln>
                          <a:noFill/>
                        </a:ln>
                        <a:solidFill>
                          <a:schemeClr val="bg1"/>
                        </a:solidFill>
                        <a:effectLst/>
                        <a:latin typeface="Verdana" panose="020B060403050404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600" b="0" i="0" u="none" strike="noStrike" cap="none" normalizeH="0" baseline="0" smtClean="0">
                        <a:ln>
                          <a:noFill/>
                        </a:ln>
                        <a:solidFill>
                          <a:schemeClr val="bg1"/>
                        </a:solidFill>
                        <a:effectLst/>
                        <a:latin typeface="Verdana" panose="020B060403050404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600" b="0" i="0" u="none" strike="noStrike" cap="none" normalizeH="0" baseline="0" smtClean="0">
                          <a:ln>
                            <a:noFill/>
                          </a:ln>
                          <a:solidFill>
                            <a:schemeClr val="bg1"/>
                          </a:solidFill>
                          <a:effectLst/>
                          <a:latin typeface="Verdana" panose="020B0604030504040204" pitchFamily="34" charset="0"/>
                          <a:ea typeface="Times New Roman" panose="02020603050405020304" pitchFamily="18" charset="0"/>
                          <a:cs typeface="Arial" panose="020B0604020202020204" pitchFamily="34" charset="0"/>
                        </a:rPr>
                        <a:t>Percentage of </a:t>
                      </a:r>
                      <a:r>
                        <a:rPr kumimoji="0" lang="en-US" altLang="fr-FR" sz="1600" b="1" i="0" u="none" strike="noStrike" cap="none" normalizeH="0" baseline="0" smtClean="0">
                          <a:ln>
                            <a:noFill/>
                          </a:ln>
                          <a:solidFill>
                            <a:schemeClr val="bg1"/>
                          </a:solidFill>
                          <a:effectLst/>
                          <a:latin typeface="Verdana" panose="020B0604030504040204" pitchFamily="34" charset="0"/>
                          <a:ea typeface="Times New Roman" panose="02020603050405020304" pitchFamily="18" charset="0"/>
                          <a:cs typeface="Arial" panose="020B0604020202020204" pitchFamily="34" charset="0"/>
                        </a:rPr>
                        <a:t>contracts</a:t>
                      </a:r>
                      <a:r>
                        <a:rPr kumimoji="0" lang="en-US" altLang="fr-FR" sz="1600" b="0" i="0" u="none" strike="noStrike" cap="none" normalizeH="0" baseline="0" smtClean="0">
                          <a:ln>
                            <a:noFill/>
                          </a:ln>
                          <a:solidFill>
                            <a:schemeClr val="bg1"/>
                          </a:solidFill>
                          <a:effectLst/>
                          <a:latin typeface="Verdana" panose="020B0604030504040204" pitchFamily="34" charset="0"/>
                          <a:ea typeface="Times New Roman" panose="02020603050405020304" pitchFamily="18" charset="0"/>
                          <a:cs typeface="Arial" panose="020B0604020202020204" pitchFamily="34" charset="0"/>
                        </a:rPr>
                        <a:t> in progress during the year that include sustainable development criteria</a:t>
                      </a:r>
                      <a:endParaRPr kumimoji="0" lang="fr-CA" altLang="fr-FR" sz="1600" b="0" i="0" u="none" strike="noStrike" cap="none" normalizeH="0" baseline="0" smtClean="0">
                        <a:ln>
                          <a:noFill/>
                        </a:ln>
                        <a:solidFill>
                          <a:schemeClr val="bg1"/>
                        </a:solidFill>
                        <a:effectLst/>
                        <a:latin typeface="Verdana" panose="020B0604030504040204" pitchFamily="34" charset="0"/>
                        <a:ea typeface="Times New Roman" panose="02020603050405020304" pitchFamily="18" charset="0"/>
                        <a:cs typeface="Arial" panose="020B0604020202020204"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1510" name="Text Box 11"/>
          <p:cNvSpPr txBox="1">
            <a:spLocks noChangeArrowheads="1"/>
          </p:cNvSpPr>
          <p:nvPr>
            <p:custDataLst>
              <p:tags r:id="rId3"/>
            </p:custDataLst>
          </p:nvPr>
        </p:nvSpPr>
        <p:spPr bwMode="auto">
          <a:xfrm>
            <a:off x="509588" y="1938338"/>
            <a:ext cx="38846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50000"/>
              </a:spcAft>
              <a:buBlip>
                <a:blip r:embed="rId9"/>
              </a:buBlip>
              <a:defRPr sz="2800">
                <a:solidFill>
                  <a:schemeClr val="bg2"/>
                </a:solidFill>
                <a:latin typeface="Arial" panose="020B0604020202020204" pitchFamily="34" charset="0"/>
              </a:defRPr>
            </a:lvl1pPr>
            <a:lvl2pPr marL="742950" indent="-285750">
              <a:spcBef>
                <a:spcPct val="20000"/>
              </a:spcBef>
              <a:buBlip>
                <a:blip r:embed="rId9"/>
              </a:buBlip>
              <a:defRPr sz="2400">
                <a:solidFill>
                  <a:schemeClr val="bg2"/>
                </a:solidFill>
                <a:latin typeface="Arial" panose="020B0604020202020204" pitchFamily="34" charset="0"/>
              </a:defRPr>
            </a:lvl2pPr>
            <a:lvl3pPr marL="1143000" indent="-228600">
              <a:spcBef>
                <a:spcPct val="20000"/>
              </a:spcBef>
              <a:buBlip>
                <a:blip r:embed="rId9"/>
              </a:buBlip>
              <a:defRPr sz="2000">
                <a:solidFill>
                  <a:schemeClr val="bg2"/>
                </a:solidFill>
                <a:latin typeface="Arial" panose="020B0604020202020204" pitchFamily="34" charset="0"/>
              </a:defRPr>
            </a:lvl3pPr>
            <a:lvl4pPr marL="1600200" indent="-228600">
              <a:spcBef>
                <a:spcPct val="20000"/>
              </a:spcBef>
              <a:buBlip>
                <a:blip r:embed="rId9"/>
              </a:buBlip>
              <a:defRPr>
                <a:solidFill>
                  <a:schemeClr val="bg2"/>
                </a:solidFill>
                <a:latin typeface="Arial" panose="020B0604020202020204" pitchFamily="34" charset="0"/>
              </a:defRPr>
            </a:lvl4pPr>
            <a:lvl5pPr marL="2057400" indent="-228600">
              <a:spcBef>
                <a:spcPct val="20000"/>
              </a:spcBef>
              <a:buBlip>
                <a:blip r:embed="rId9"/>
              </a:buBlip>
              <a:defRPr sz="1600">
                <a:solidFill>
                  <a:schemeClr val="bg2"/>
                </a:solidFill>
                <a:latin typeface="Arial" panose="020B0604020202020204" pitchFamily="34" charset="0"/>
              </a:defRPr>
            </a:lvl5pPr>
            <a:lvl6pPr marL="25146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6pPr>
            <a:lvl7pPr marL="29718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7pPr>
            <a:lvl8pPr marL="34290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8pPr>
            <a:lvl9pPr marL="38862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9pPr>
          </a:lstStyle>
          <a:p>
            <a:pPr defTabSz="914400" fontAlgn="base">
              <a:spcBef>
                <a:spcPct val="0"/>
              </a:spcBef>
              <a:spcAft>
                <a:spcPct val="0"/>
              </a:spcAft>
              <a:buFontTx/>
              <a:buNone/>
            </a:pPr>
            <a:r>
              <a:rPr lang="fr-CA" altLang="fr-FR" b="1" smtClean="0">
                <a:solidFill>
                  <a:srgbClr val="FFFFFF"/>
                </a:solidFill>
                <a:latin typeface="Verdana" panose="020B0604030504040204" pitchFamily="34" charset="0"/>
              </a:rPr>
              <a:t>SDP 2020 Targets </a:t>
            </a:r>
          </a:p>
        </p:txBody>
      </p:sp>
      <p:sp>
        <p:nvSpPr>
          <p:cNvPr id="21511" name="Text Box 12"/>
          <p:cNvSpPr txBox="1">
            <a:spLocks noChangeArrowheads="1"/>
          </p:cNvSpPr>
          <p:nvPr>
            <p:custDataLst>
              <p:tags r:id="rId4"/>
            </p:custDataLst>
          </p:nvPr>
        </p:nvSpPr>
        <p:spPr bwMode="auto">
          <a:xfrm>
            <a:off x="4876800" y="2060575"/>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50000"/>
              </a:spcAft>
              <a:buBlip>
                <a:blip r:embed="rId9"/>
              </a:buBlip>
              <a:defRPr sz="2800">
                <a:solidFill>
                  <a:schemeClr val="bg2"/>
                </a:solidFill>
                <a:latin typeface="Arial" panose="020B0604020202020204" pitchFamily="34" charset="0"/>
              </a:defRPr>
            </a:lvl1pPr>
            <a:lvl2pPr marL="742950" indent="-285750">
              <a:spcBef>
                <a:spcPct val="20000"/>
              </a:spcBef>
              <a:buBlip>
                <a:blip r:embed="rId9"/>
              </a:buBlip>
              <a:defRPr sz="2400">
                <a:solidFill>
                  <a:schemeClr val="bg2"/>
                </a:solidFill>
                <a:latin typeface="Arial" panose="020B0604020202020204" pitchFamily="34" charset="0"/>
              </a:defRPr>
            </a:lvl2pPr>
            <a:lvl3pPr marL="1143000" indent="-228600">
              <a:spcBef>
                <a:spcPct val="20000"/>
              </a:spcBef>
              <a:buBlip>
                <a:blip r:embed="rId9"/>
              </a:buBlip>
              <a:defRPr sz="2000">
                <a:solidFill>
                  <a:schemeClr val="bg2"/>
                </a:solidFill>
                <a:latin typeface="Arial" panose="020B0604020202020204" pitchFamily="34" charset="0"/>
              </a:defRPr>
            </a:lvl3pPr>
            <a:lvl4pPr marL="1600200" indent="-228600">
              <a:spcBef>
                <a:spcPct val="20000"/>
              </a:spcBef>
              <a:buBlip>
                <a:blip r:embed="rId9"/>
              </a:buBlip>
              <a:defRPr>
                <a:solidFill>
                  <a:schemeClr val="bg2"/>
                </a:solidFill>
                <a:latin typeface="Arial" panose="020B0604020202020204" pitchFamily="34" charset="0"/>
              </a:defRPr>
            </a:lvl4pPr>
            <a:lvl5pPr marL="2057400" indent="-228600">
              <a:spcBef>
                <a:spcPct val="20000"/>
              </a:spcBef>
              <a:buBlip>
                <a:blip r:embed="rId9"/>
              </a:buBlip>
              <a:defRPr sz="1600">
                <a:solidFill>
                  <a:schemeClr val="bg2"/>
                </a:solidFill>
                <a:latin typeface="Arial" panose="020B0604020202020204" pitchFamily="34" charset="0"/>
              </a:defRPr>
            </a:lvl5pPr>
            <a:lvl6pPr marL="25146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6pPr>
            <a:lvl7pPr marL="29718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7pPr>
            <a:lvl8pPr marL="34290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8pPr>
            <a:lvl9pPr marL="38862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9pPr>
          </a:lstStyle>
          <a:p>
            <a:pPr defTabSz="914400" fontAlgn="base">
              <a:spcBef>
                <a:spcPct val="0"/>
              </a:spcBef>
              <a:spcAft>
                <a:spcPct val="0"/>
              </a:spcAft>
              <a:buFontTx/>
              <a:buNone/>
            </a:pPr>
            <a:r>
              <a:rPr lang="fr-CA" altLang="fr-FR" sz="1400" b="1" dirty="0" smtClean="0">
                <a:solidFill>
                  <a:srgbClr val="FFFFFF"/>
                </a:solidFill>
                <a:latin typeface="Verdana" panose="020B0604030504040204" pitchFamily="34" charset="0"/>
              </a:rPr>
              <a:t>2015    </a:t>
            </a:r>
            <a:r>
              <a:rPr lang="fr-CA" altLang="fr-FR" sz="1400" b="1" dirty="0" smtClean="0">
                <a:solidFill>
                  <a:srgbClr val="000000"/>
                </a:solidFill>
                <a:latin typeface="Verdana" panose="020B0604030504040204" pitchFamily="34" charset="0"/>
              </a:rPr>
              <a:t>2012</a:t>
            </a:r>
            <a:r>
              <a:rPr lang="fr-CA" altLang="fr-FR" sz="1400" b="1" dirty="0" smtClean="0">
                <a:solidFill>
                  <a:srgbClr val="FFFFFF"/>
                </a:solidFill>
                <a:latin typeface="Verdana" panose="020B0604030504040204" pitchFamily="34" charset="0"/>
              </a:rPr>
              <a:t>     </a:t>
            </a:r>
            <a:r>
              <a:rPr lang="fr-CA" altLang="fr-FR" sz="1400" b="1" dirty="0" smtClean="0">
                <a:solidFill>
                  <a:srgbClr val="000000"/>
                </a:solidFill>
                <a:latin typeface="Verdana" panose="020B0604030504040204" pitchFamily="34" charset="0"/>
              </a:rPr>
              <a:t>2013</a:t>
            </a:r>
            <a:r>
              <a:rPr lang="fr-CA" altLang="fr-FR" sz="1400" b="1" dirty="0">
                <a:solidFill>
                  <a:srgbClr val="FFFFFF"/>
                </a:solidFill>
                <a:latin typeface="Verdana" panose="020B0604030504040204" pitchFamily="34" charset="0"/>
              </a:rPr>
              <a:t> </a:t>
            </a:r>
            <a:r>
              <a:rPr lang="fr-CA" altLang="fr-FR" sz="1400" b="1" dirty="0" smtClean="0">
                <a:solidFill>
                  <a:srgbClr val="FFFFFF"/>
                </a:solidFill>
                <a:latin typeface="Verdana" panose="020B0604030504040204" pitchFamily="34" charset="0"/>
              </a:rPr>
              <a:t>  Goal 2020 </a:t>
            </a:r>
          </a:p>
        </p:txBody>
      </p:sp>
      <p:sp>
        <p:nvSpPr>
          <p:cNvPr id="21512" name="Text Box 13"/>
          <p:cNvSpPr txBox="1">
            <a:spLocks noChangeArrowheads="1"/>
          </p:cNvSpPr>
          <p:nvPr>
            <p:custDataLst>
              <p:tags r:id="rId5"/>
            </p:custDataLst>
          </p:nvPr>
        </p:nvSpPr>
        <p:spPr bwMode="auto">
          <a:xfrm>
            <a:off x="4948238" y="2708275"/>
            <a:ext cx="3889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50000"/>
              </a:spcAft>
              <a:buBlip>
                <a:blip r:embed="rId9"/>
              </a:buBlip>
              <a:defRPr sz="2800">
                <a:solidFill>
                  <a:schemeClr val="bg2"/>
                </a:solidFill>
                <a:latin typeface="Arial" panose="020B0604020202020204" pitchFamily="34" charset="0"/>
              </a:defRPr>
            </a:lvl1pPr>
            <a:lvl2pPr marL="742950" indent="-285750">
              <a:spcBef>
                <a:spcPct val="20000"/>
              </a:spcBef>
              <a:buBlip>
                <a:blip r:embed="rId9"/>
              </a:buBlip>
              <a:defRPr sz="2400">
                <a:solidFill>
                  <a:schemeClr val="bg2"/>
                </a:solidFill>
                <a:latin typeface="Arial" panose="020B0604020202020204" pitchFamily="34" charset="0"/>
              </a:defRPr>
            </a:lvl2pPr>
            <a:lvl3pPr marL="1143000" indent="-228600">
              <a:spcBef>
                <a:spcPct val="20000"/>
              </a:spcBef>
              <a:buBlip>
                <a:blip r:embed="rId9"/>
              </a:buBlip>
              <a:defRPr sz="2000">
                <a:solidFill>
                  <a:schemeClr val="bg2"/>
                </a:solidFill>
                <a:latin typeface="Arial" panose="020B0604020202020204" pitchFamily="34" charset="0"/>
              </a:defRPr>
            </a:lvl3pPr>
            <a:lvl4pPr marL="1600200" indent="-228600">
              <a:spcBef>
                <a:spcPct val="20000"/>
              </a:spcBef>
              <a:buBlip>
                <a:blip r:embed="rId9"/>
              </a:buBlip>
              <a:defRPr>
                <a:solidFill>
                  <a:schemeClr val="bg2"/>
                </a:solidFill>
                <a:latin typeface="Arial" panose="020B0604020202020204" pitchFamily="34" charset="0"/>
              </a:defRPr>
            </a:lvl4pPr>
            <a:lvl5pPr marL="2057400" indent="-228600">
              <a:spcBef>
                <a:spcPct val="20000"/>
              </a:spcBef>
              <a:buBlip>
                <a:blip r:embed="rId9"/>
              </a:buBlip>
              <a:defRPr sz="1600">
                <a:solidFill>
                  <a:schemeClr val="bg2"/>
                </a:solidFill>
                <a:latin typeface="Arial" panose="020B0604020202020204" pitchFamily="34" charset="0"/>
              </a:defRPr>
            </a:lvl5pPr>
            <a:lvl6pPr marL="25146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6pPr>
            <a:lvl7pPr marL="29718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7pPr>
            <a:lvl8pPr marL="34290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8pPr>
            <a:lvl9pPr marL="38862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9pPr>
          </a:lstStyle>
          <a:p>
            <a:pPr defTabSz="914400" fontAlgn="base">
              <a:spcBef>
                <a:spcPct val="0"/>
              </a:spcBef>
              <a:spcAft>
                <a:spcPct val="0"/>
              </a:spcAft>
              <a:buFontTx/>
              <a:buNone/>
            </a:pPr>
            <a:r>
              <a:rPr lang="fr-CA" altLang="fr-FR" sz="1400" b="1" dirty="0" smtClean="0">
                <a:solidFill>
                  <a:srgbClr val="FFFFFF"/>
                </a:solidFill>
                <a:latin typeface="Verdana" panose="020B0604030504040204" pitchFamily="34" charset="0"/>
              </a:rPr>
              <a:t>74%      </a:t>
            </a:r>
            <a:r>
              <a:rPr lang="fr-CA" altLang="fr-FR" sz="1400" b="1" dirty="0" smtClean="0">
                <a:solidFill>
                  <a:srgbClr val="000000"/>
                </a:solidFill>
                <a:latin typeface="Verdana" panose="020B0604030504040204" pitchFamily="34" charset="0"/>
              </a:rPr>
              <a:t>33%</a:t>
            </a:r>
            <a:r>
              <a:rPr lang="fr-CA" altLang="fr-FR" sz="1400" b="1" dirty="0" smtClean="0">
                <a:solidFill>
                  <a:srgbClr val="FFFFFF"/>
                </a:solidFill>
                <a:latin typeface="Verdana" panose="020B0604030504040204" pitchFamily="34" charset="0"/>
              </a:rPr>
              <a:t>      </a:t>
            </a:r>
            <a:r>
              <a:rPr lang="fr-CA" altLang="fr-FR" sz="1400" b="1" dirty="0" smtClean="0">
                <a:solidFill>
                  <a:srgbClr val="000000"/>
                </a:solidFill>
                <a:latin typeface="Verdana" panose="020B0604030504040204" pitchFamily="34" charset="0"/>
              </a:rPr>
              <a:t>54%</a:t>
            </a:r>
            <a:r>
              <a:rPr lang="fr-CA" altLang="fr-FR" sz="1400" b="1" dirty="0" smtClean="0">
                <a:solidFill>
                  <a:srgbClr val="FFFFFF"/>
                </a:solidFill>
                <a:latin typeface="Verdana" panose="020B0604030504040204" pitchFamily="34" charset="0"/>
              </a:rPr>
              <a:t>    90%</a:t>
            </a:r>
          </a:p>
        </p:txBody>
      </p:sp>
      <p:sp>
        <p:nvSpPr>
          <p:cNvPr id="21513" name="Text Box 14"/>
          <p:cNvSpPr txBox="1">
            <a:spLocks noChangeArrowheads="1"/>
          </p:cNvSpPr>
          <p:nvPr>
            <p:custDataLst>
              <p:tags r:id="rId6"/>
            </p:custDataLst>
          </p:nvPr>
        </p:nvSpPr>
        <p:spPr bwMode="auto">
          <a:xfrm>
            <a:off x="4949825" y="3716338"/>
            <a:ext cx="3959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50000"/>
              </a:spcAft>
              <a:buBlip>
                <a:blip r:embed="rId9"/>
              </a:buBlip>
              <a:defRPr sz="2800">
                <a:solidFill>
                  <a:schemeClr val="bg2"/>
                </a:solidFill>
                <a:latin typeface="Arial" panose="020B0604020202020204" pitchFamily="34" charset="0"/>
              </a:defRPr>
            </a:lvl1pPr>
            <a:lvl2pPr marL="742950" indent="-285750">
              <a:spcBef>
                <a:spcPct val="20000"/>
              </a:spcBef>
              <a:buBlip>
                <a:blip r:embed="rId9"/>
              </a:buBlip>
              <a:defRPr sz="2400">
                <a:solidFill>
                  <a:schemeClr val="bg2"/>
                </a:solidFill>
                <a:latin typeface="Arial" panose="020B0604020202020204" pitchFamily="34" charset="0"/>
              </a:defRPr>
            </a:lvl2pPr>
            <a:lvl3pPr marL="1143000" indent="-228600">
              <a:spcBef>
                <a:spcPct val="20000"/>
              </a:spcBef>
              <a:buBlip>
                <a:blip r:embed="rId9"/>
              </a:buBlip>
              <a:defRPr sz="2000">
                <a:solidFill>
                  <a:schemeClr val="bg2"/>
                </a:solidFill>
                <a:latin typeface="Arial" panose="020B0604020202020204" pitchFamily="34" charset="0"/>
              </a:defRPr>
            </a:lvl3pPr>
            <a:lvl4pPr marL="1600200" indent="-228600">
              <a:spcBef>
                <a:spcPct val="20000"/>
              </a:spcBef>
              <a:buBlip>
                <a:blip r:embed="rId9"/>
              </a:buBlip>
              <a:defRPr>
                <a:solidFill>
                  <a:schemeClr val="bg2"/>
                </a:solidFill>
                <a:latin typeface="Arial" panose="020B0604020202020204" pitchFamily="34" charset="0"/>
              </a:defRPr>
            </a:lvl4pPr>
            <a:lvl5pPr marL="2057400" indent="-228600">
              <a:spcBef>
                <a:spcPct val="20000"/>
              </a:spcBef>
              <a:buBlip>
                <a:blip r:embed="rId9"/>
              </a:buBlip>
              <a:defRPr sz="1600">
                <a:solidFill>
                  <a:schemeClr val="bg2"/>
                </a:solidFill>
                <a:latin typeface="Arial" panose="020B0604020202020204" pitchFamily="34" charset="0"/>
              </a:defRPr>
            </a:lvl5pPr>
            <a:lvl6pPr marL="25146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6pPr>
            <a:lvl7pPr marL="29718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7pPr>
            <a:lvl8pPr marL="34290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8pPr>
            <a:lvl9pPr marL="38862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9pPr>
          </a:lstStyle>
          <a:p>
            <a:pPr defTabSz="914400" fontAlgn="base">
              <a:spcBef>
                <a:spcPct val="0"/>
              </a:spcBef>
              <a:spcAft>
                <a:spcPct val="0"/>
              </a:spcAft>
              <a:buFontTx/>
              <a:buNone/>
            </a:pPr>
            <a:r>
              <a:rPr lang="fr-CA" altLang="fr-FR" sz="1400" b="1" dirty="0" smtClean="0">
                <a:solidFill>
                  <a:srgbClr val="FFFFFF"/>
                </a:solidFill>
                <a:latin typeface="Verdana" panose="020B0604030504040204" pitchFamily="34" charset="0"/>
              </a:rPr>
              <a:t>27%      </a:t>
            </a:r>
            <a:r>
              <a:rPr lang="fr-CA" altLang="fr-FR" sz="1400" b="1" dirty="0" smtClean="0">
                <a:solidFill>
                  <a:srgbClr val="000000"/>
                </a:solidFill>
                <a:latin typeface="Verdana" panose="020B0604030504040204" pitchFamily="34" charset="0"/>
              </a:rPr>
              <a:t>17%</a:t>
            </a:r>
            <a:r>
              <a:rPr lang="fr-CA" altLang="fr-FR" sz="1400" b="1" dirty="0" smtClean="0">
                <a:solidFill>
                  <a:srgbClr val="FFFFFF"/>
                </a:solidFill>
                <a:latin typeface="Verdana" panose="020B0604030504040204" pitchFamily="34" charset="0"/>
              </a:rPr>
              <a:t>      </a:t>
            </a:r>
            <a:r>
              <a:rPr lang="fr-CA" altLang="fr-FR" sz="1400" b="1" dirty="0" smtClean="0">
                <a:solidFill>
                  <a:srgbClr val="000000"/>
                </a:solidFill>
                <a:latin typeface="Verdana" panose="020B0604030504040204" pitchFamily="34" charset="0"/>
              </a:rPr>
              <a:t>19%</a:t>
            </a:r>
            <a:r>
              <a:rPr lang="fr-CA" altLang="fr-FR" sz="1400" b="1" dirty="0" smtClean="0">
                <a:solidFill>
                  <a:srgbClr val="FFFFFF"/>
                </a:solidFill>
                <a:latin typeface="Verdana" panose="020B0604030504040204" pitchFamily="34" charset="0"/>
              </a:rPr>
              <a:t>    90%</a:t>
            </a:r>
          </a:p>
        </p:txBody>
      </p:sp>
      <p:pic>
        <p:nvPicPr>
          <p:cNvPr id="21514" name="Picture 5" descr="C:\Documents and Settings\jcpanneton\Bureau\Couverture_ang.jpg"/>
          <p:cNvPicPr>
            <a:picLocks noChangeAspect="1" noChangeArrowheads="1"/>
          </p:cNvPicPr>
          <p:nvPr/>
        </p:nvPicPr>
        <p:blipFill>
          <a:blip r:embed="rId10">
            <a:extLst>
              <a:ext uri="{28A0092B-C50C-407E-A947-70E740481C1C}">
                <a14:useLocalDpi xmlns:a14="http://schemas.microsoft.com/office/drawing/2010/main" val="0"/>
              </a:ext>
            </a:extLst>
          </a:blip>
          <a:srcRect l="67329" t="87132" r="3693" b="4167"/>
          <a:stretch>
            <a:fillRect/>
          </a:stretch>
        </p:blipFill>
        <p:spPr bwMode="auto">
          <a:xfrm>
            <a:off x="6711950" y="6238875"/>
            <a:ext cx="2298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16" name="Rectangle 16"/>
          <p:cNvSpPr>
            <a:spLocks noChangeArrowheads="1"/>
          </p:cNvSpPr>
          <p:nvPr/>
        </p:nvSpPr>
        <p:spPr bwMode="auto">
          <a:xfrm>
            <a:off x="5622925" y="3429000"/>
            <a:ext cx="1512888" cy="1295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50000"/>
              </a:spcAft>
              <a:buBlip>
                <a:blip r:embed="rId9"/>
              </a:buBlip>
              <a:defRPr sz="2800">
                <a:solidFill>
                  <a:schemeClr val="bg2"/>
                </a:solidFill>
                <a:latin typeface="Arial" panose="020B0604020202020204" pitchFamily="34" charset="0"/>
              </a:defRPr>
            </a:lvl1pPr>
            <a:lvl2pPr marL="742950" indent="-285750">
              <a:spcBef>
                <a:spcPct val="20000"/>
              </a:spcBef>
              <a:buBlip>
                <a:blip r:embed="rId9"/>
              </a:buBlip>
              <a:defRPr sz="2400">
                <a:solidFill>
                  <a:schemeClr val="bg2"/>
                </a:solidFill>
                <a:latin typeface="Arial" panose="020B0604020202020204" pitchFamily="34" charset="0"/>
              </a:defRPr>
            </a:lvl2pPr>
            <a:lvl3pPr marL="1143000" indent="-228600">
              <a:spcBef>
                <a:spcPct val="20000"/>
              </a:spcBef>
              <a:buBlip>
                <a:blip r:embed="rId9"/>
              </a:buBlip>
              <a:defRPr sz="2000">
                <a:solidFill>
                  <a:schemeClr val="bg2"/>
                </a:solidFill>
                <a:latin typeface="Arial" panose="020B0604020202020204" pitchFamily="34" charset="0"/>
              </a:defRPr>
            </a:lvl3pPr>
            <a:lvl4pPr marL="1600200" indent="-228600">
              <a:spcBef>
                <a:spcPct val="20000"/>
              </a:spcBef>
              <a:buBlip>
                <a:blip r:embed="rId9"/>
              </a:buBlip>
              <a:defRPr>
                <a:solidFill>
                  <a:schemeClr val="bg2"/>
                </a:solidFill>
                <a:latin typeface="Arial" panose="020B0604020202020204" pitchFamily="34" charset="0"/>
              </a:defRPr>
            </a:lvl4pPr>
            <a:lvl5pPr marL="2057400" indent="-228600">
              <a:spcBef>
                <a:spcPct val="20000"/>
              </a:spcBef>
              <a:buBlip>
                <a:blip r:embed="rId9"/>
              </a:buBlip>
              <a:defRPr sz="1600">
                <a:solidFill>
                  <a:schemeClr val="bg2"/>
                </a:solidFill>
                <a:latin typeface="Arial" panose="020B0604020202020204" pitchFamily="34" charset="0"/>
              </a:defRPr>
            </a:lvl5pPr>
            <a:lvl6pPr marL="25146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6pPr>
            <a:lvl7pPr marL="29718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7pPr>
            <a:lvl8pPr marL="34290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8pPr>
            <a:lvl9pPr marL="38862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9pPr>
          </a:lstStyle>
          <a:p>
            <a:pPr defTabSz="914400" fontAlgn="base">
              <a:spcBef>
                <a:spcPct val="0"/>
              </a:spcBef>
              <a:spcAft>
                <a:spcPct val="0"/>
              </a:spcAft>
              <a:buFontTx/>
              <a:buNone/>
            </a:pPr>
            <a:endParaRPr lang="fr-CA" altLang="fr-FR" smtClean="0">
              <a:solidFill>
                <a:srgbClr val="000000"/>
              </a:solidFill>
              <a:latin typeface="Times New Roman" panose="02020603050405020304" pitchFamily="18" charset="0"/>
            </a:endParaRPr>
          </a:p>
        </p:txBody>
      </p:sp>
      <p:sp>
        <p:nvSpPr>
          <p:cNvPr id="179217" name="Rectangle 17"/>
          <p:cNvSpPr>
            <a:spLocks noChangeArrowheads="1"/>
          </p:cNvSpPr>
          <p:nvPr/>
        </p:nvSpPr>
        <p:spPr bwMode="auto">
          <a:xfrm>
            <a:off x="5622925" y="1989138"/>
            <a:ext cx="1584325" cy="13684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50000"/>
              </a:spcAft>
              <a:buBlip>
                <a:blip r:embed="rId9"/>
              </a:buBlip>
              <a:defRPr sz="2800">
                <a:solidFill>
                  <a:schemeClr val="bg2"/>
                </a:solidFill>
                <a:latin typeface="Arial" panose="020B0604020202020204" pitchFamily="34" charset="0"/>
              </a:defRPr>
            </a:lvl1pPr>
            <a:lvl2pPr marL="742950" indent="-285750">
              <a:spcBef>
                <a:spcPct val="20000"/>
              </a:spcBef>
              <a:buBlip>
                <a:blip r:embed="rId9"/>
              </a:buBlip>
              <a:defRPr sz="2400">
                <a:solidFill>
                  <a:schemeClr val="bg2"/>
                </a:solidFill>
                <a:latin typeface="Arial" panose="020B0604020202020204" pitchFamily="34" charset="0"/>
              </a:defRPr>
            </a:lvl2pPr>
            <a:lvl3pPr marL="1143000" indent="-228600">
              <a:spcBef>
                <a:spcPct val="20000"/>
              </a:spcBef>
              <a:buBlip>
                <a:blip r:embed="rId9"/>
              </a:buBlip>
              <a:defRPr sz="2000">
                <a:solidFill>
                  <a:schemeClr val="bg2"/>
                </a:solidFill>
                <a:latin typeface="Arial" panose="020B0604020202020204" pitchFamily="34" charset="0"/>
              </a:defRPr>
            </a:lvl3pPr>
            <a:lvl4pPr marL="1600200" indent="-228600">
              <a:spcBef>
                <a:spcPct val="20000"/>
              </a:spcBef>
              <a:buBlip>
                <a:blip r:embed="rId9"/>
              </a:buBlip>
              <a:defRPr>
                <a:solidFill>
                  <a:schemeClr val="bg2"/>
                </a:solidFill>
                <a:latin typeface="Arial" panose="020B0604020202020204" pitchFamily="34" charset="0"/>
              </a:defRPr>
            </a:lvl4pPr>
            <a:lvl5pPr marL="2057400" indent="-228600">
              <a:spcBef>
                <a:spcPct val="20000"/>
              </a:spcBef>
              <a:buBlip>
                <a:blip r:embed="rId9"/>
              </a:buBlip>
              <a:defRPr sz="1600">
                <a:solidFill>
                  <a:schemeClr val="bg2"/>
                </a:solidFill>
                <a:latin typeface="Arial" panose="020B0604020202020204" pitchFamily="34" charset="0"/>
              </a:defRPr>
            </a:lvl5pPr>
            <a:lvl6pPr marL="25146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6pPr>
            <a:lvl7pPr marL="29718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7pPr>
            <a:lvl8pPr marL="34290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8pPr>
            <a:lvl9pPr marL="3886200" indent="-228600" eaLnBrk="0" fontAlgn="base" hangingPunct="0">
              <a:spcBef>
                <a:spcPct val="20000"/>
              </a:spcBef>
              <a:spcAft>
                <a:spcPct val="0"/>
              </a:spcAft>
              <a:buBlip>
                <a:blip r:embed="rId9"/>
              </a:buBlip>
              <a:defRPr sz="1600">
                <a:solidFill>
                  <a:schemeClr val="bg2"/>
                </a:solidFill>
                <a:latin typeface="Arial" panose="020B0604020202020204" pitchFamily="34" charset="0"/>
              </a:defRPr>
            </a:lvl9pPr>
          </a:lstStyle>
          <a:p>
            <a:pPr defTabSz="914400" fontAlgn="base">
              <a:spcBef>
                <a:spcPct val="0"/>
              </a:spcBef>
              <a:spcAft>
                <a:spcPct val="0"/>
              </a:spcAft>
              <a:buFontTx/>
              <a:buNone/>
            </a:pPr>
            <a:endParaRPr lang="fr-CA" altLang="fr-FR"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29082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79217"/>
                                        </p:tgtEl>
                                      </p:cBhvr>
                                    </p:animEffect>
                                    <p:set>
                                      <p:cBhvr>
                                        <p:cTn id="7" dur="1" fill="hold">
                                          <p:stCondLst>
                                            <p:cond delay="1999"/>
                                          </p:stCondLst>
                                        </p:cTn>
                                        <p:tgtEl>
                                          <p:spTgt spid="179217"/>
                                        </p:tgtEl>
                                        <p:attrNameLst>
                                          <p:attrName>style.visibility</p:attrName>
                                        </p:attrNameLst>
                                      </p:cBhvr>
                                      <p:to>
                                        <p:strVal val="hidden"/>
                                      </p:to>
                                    </p:set>
                                  </p:childTnLst>
                                </p:cTn>
                              </p:par>
                            </p:childTnLst>
                          </p:cTn>
                        </p:par>
                        <p:par>
                          <p:cTn id="8" fill="hold" nodeType="afterGroup">
                            <p:stCondLst>
                              <p:cond delay="2000"/>
                            </p:stCondLst>
                            <p:childTnLst>
                              <p:par>
                                <p:cTn id="9" presetID="10" presetClass="exit" presetSubtype="0" fill="hold" grpId="0" nodeType="afterEffect">
                                  <p:stCondLst>
                                    <p:cond delay="0"/>
                                  </p:stCondLst>
                                  <p:childTnLst>
                                    <p:animEffect transition="out" filter="fade">
                                      <p:cBhvr>
                                        <p:cTn id="10" dur="2000"/>
                                        <p:tgtEl>
                                          <p:spTgt spid="179216"/>
                                        </p:tgtEl>
                                      </p:cBhvr>
                                    </p:animEffect>
                                    <p:set>
                                      <p:cBhvr>
                                        <p:cTn id="11" dur="1" fill="hold">
                                          <p:stCondLst>
                                            <p:cond delay="1999"/>
                                          </p:stCondLst>
                                        </p:cTn>
                                        <p:tgtEl>
                                          <p:spTgt spid="1792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16" grpId="0" animBg="1"/>
      <p:bldP spid="1792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022879"/>
          </a:xfrm>
        </p:spPr>
        <p:txBody>
          <a:bodyPr/>
          <a:lstStyle/>
          <a:p>
            <a:r>
              <a:rPr lang="en-GB" sz="3000" dirty="0" smtClean="0"/>
              <a:t>STM Current activities Around Health + Public Transport</a:t>
            </a:r>
            <a:endParaRPr lang="en-GB" sz="3000" dirty="0"/>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18</a:t>
            </a:fld>
            <a:endParaRPr lang="fr-FR" dirty="0"/>
          </a:p>
        </p:txBody>
      </p:sp>
      <p:sp>
        <p:nvSpPr>
          <p:cNvPr id="7" name="Textfeld 6"/>
          <p:cNvSpPr txBox="1"/>
          <p:nvPr/>
        </p:nvSpPr>
        <p:spPr>
          <a:xfrm>
            <a:off x="543945" y="1369175"/>
            <a:ext cx="4925364" cy="6186309"/>
          </a:xfrm>
          <a:prstGeom prst="rect">
            <a:avLst/>
          </a:prstGeom>
          <a:noFill/>
        </p:spPr>
        <p:txBody>
          <a:bodyPr wrap="square" rtlCol="0">
            <a:spAutoFit/>
          </a:bodyPr>
          <a:lstStyle/>
          <a:p>
            <a:r>
              <a:rPr lang="en-GB" b="1" dirty="0" err="1" smtClean="0">
                <a:latin typeface="Arial" panose="020B0604020202020204" pitchFamily="34" charset="0"/>
                <a:cs typeface="Arial" panose="020B0604020202020204" pitchFamily="34" charset="0"/>
              </a:rPr>
              <a:t>Bikesharing</a:t>
            </a:r>
            <a:r>
              <a:rPr lang="en-GB" b="1" dirty="0" smtClean="0">
                <a:latin typeface="Arial" panose="020B0604020202020204" pitchFamily="34" charset="0"/>
                <a:cs typeface="Arial" panose="020B0604020202020204" pitchFamily="34" charset="0"/>
              </a:rPr>
              <a:t> (BIXI):</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 </a:t>
            </a:r>
            <a:r>
              <a:rPr lang="en-GB" dirty="0">
                <a:latin typeface="Arial" panose="020B0604020202020204" pitchFamily="34" charset="0"/>
                <a:cs typeface="Arial" panose="020B0604020202020204" pitchFamily="34" charset="0"/>
              </a:rPr>
              <a:t>joint BIXI-STM working committee was set up in 2015. </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led to better locating of BIXI docking </a:t>
            </a:r>
            <a:r>
              <a:rPr lang="en-GB" dirty="0" smtClean="0">
                <a:latin typeface="Arial" panose="020B0604020202020204" pitchFamily="34" charset="0"/>
                <a:cs typeface="Arial" panose="020B0604020202020204" pitchFamily="34" charset="0"/>
              </a:rPr>
              <a:t>stations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During </a:t>
            </a:r>
            <a:r>
              <a:rPr lang="en-GB" dirty="0">
                <a:latin typeface="Arial" panose="020B0604020202020204" pitchFamily="34" charset="0"/>
                <a:cs typeface="Arial" panose="020B0604020202020204" pitchFamily="34" charset="0"/>
              </a:rPr>
              <a:t>the 2015 BIXI season, 100% of metro stations in the BIXI territory had a docking station within a walking distance of 400 m or less, and 89%, within 200 m or less. </a:t>
            </a:r>
            <a:endParaRPr lang="fr-C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fr-CA" dirty="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Biking:</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number of bicycle parking spaces totalled 3,148, or nearly 5% more than the previous year, and 1.7% short of the 2015 target of 3,200 spaces. </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bicycle stand usage rate for the network as a whole increased from 41% in 2014 to 45% in 2015.</a:t>
            </a:r>
            <a:endParaRPr lang="fr-CA" dirty="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3"/>
          <a:stretch>
            <a:fillRect/>
          </a:stretch>
        </p:blipFill>
        <p:spPr>
          <a:xfrm>
            <a:off x="5469309" y="2948791"/>
            <a:ext cx="3410648" cy="2325018"/>
          </a:xfrm>
          <a:prstGeom prst="rect">
            <a:avLst/>
          </a:prstGeom>
        </p:spPr>
      </p:pic>
    </p:spTree>
    <p:extLst>
      <p:ext uri="{BB962C8B-B14F-4D97-AF65-F5344CB8AC3E}">
        <p14:creationId xmlns:p14="http://schemas.microsoft.com/office/powerpoint/2010/main" val="4290344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022879"/>
          </a:xfrm>
        </p:spPr>
        <p:txBody>
          <a:bodyPr/>
          <a:lstStyle/>
          <a:p>
            <a:r>
              <a:rPr lang="en-GB" sz="3000" dirty="0" smtClean="0"/>
              <a:t>STM Current activities Around Health + Public Transport</a:t>
            </a:r>
            <a:endParaRPr lang="en-GB" sz="3000" dirty="0"/>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19</a:t>
            </a:fld>
            <a:endParaRPr lang="fr-FR" dirty="0"/>
          </a:p>
        </p:txBody>
      </p:sp>
      <p:sp>
        <p:nvSpPr>
          <p:cNvPr id="7" name="Textfeld 6"/>
          <p:cNvSpPr txBox="1"/>
          <p:nvPr/>
        </p:nvSpPr>
        <p:spPr>
          <a:xfrm>
            <a:off x="543944" y="1629921"/>
            <a:ext cx="7701379"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In 2015</a:t>
            </a:r>
            <a:r>
              <a:rPr lang="en-GB" dirty="0"/>
              <a:t>, we launched the “100% more active” campaign encouraging customers to increase their daily exercise when taking public </a:t>
            </a:r>
            <a:r>
              <a:rPr lang="en-GB" dirty="0" err="1"/>
              <a:t>transit</a:t>
            </a:r>
            <a:r>
              <a:rPr lang="en-GB" dirty="0" err="1">
                <a:sym typeface="Symbol" panose="05050102010706020507" pitchFamily="18" charset="2"/>
              </a:rPr>
              <a:t></a:t>
            </a:r>
            <a:r>
              <a:rPr lang="en-GB" dirty="0" err="1"/>
              <a:t>for</a:t>
            </a:r>
            <a:r>
              <a:rPr lang="en-GB" dirty="0"/>
              <a:t> example, by walking up the </a:t>
            </a:r>
            <a:r>
              <a:rPr lang="en-GB" dirty="0" smtClean="0"/>
              <a:t>stairs.</a:t>
            </a:r>
          </a:p>
          <a:p>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a:stretch>
            <a:fillRect/>
          </a:stretch>
        </p:blipFill>
        <p:spPr>
          <a:xfrm>
            <a:off x="2460400" y="2673903"/>
            <a:ext cx="4359143" cy="3818484"/>
          </a:xfrm>
          <a:prstGeom prst="rect">
            <a:avLst/>
          </a:prstGeom>
        </p:spPr>
      </p:pic>
    </p:spTree>
    <p:extLst>
      <p:ext uri="{BB962C8B-B14F-4D97-AF65-F5344CB8AC3E}">
        <p14:creationId xmlns:p14="http://schemas.microsoft.com/office/powerpoint/2010/main" val="3440727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3000" dirty="0" smtClean="0"/>
              <a:t>My company’s current state of Sustainable Procurement</a:t>
            </a:r>
            <a:endParaRPr lang="en-GB" sz="3000" dirty="0"/>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2</a:t>
            </a:fld>
            <a:endParaRPr lang="fr-FR" dirty="0"/>
          </a:p>
        </p:txBody>
      </p:sp>
      <p:sp>
        <p:nvSpPr>
          <p:cNvPr id="4" name="Textfeld 3"/>
          <p:cNvSpPr txBox="1"/>
          <p:nvPr/>
        </p:nvSpPr>
        <p:spPr>
          <a:xfrm>
            <a:off x="467032" y="1953087"/>
            <a:ext cx="7701379" cy="286232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Environmental demands CO2 reduction.</a:t>
            </a:r>
          </a:p>
          <a:p>
            <a:r>
              <a:rPr lang="en-US" dirty="0" smtClean="0">
                <a:latin typeface="Arial" panose="020B0604020202020204" pitchFamily="34" charset="0"/>
                <a:cs typeface="Arial" panose="020B0604020202020204" pitchFamily="34" charset="0"/>
              </a:rPr>
              <a:t>Renewable fuels with high CO2 reduction.</a:t>
            </a:r>
          </a:p>
          <a:p>
            <a:r>
              <a:rPr lang="en-US" dirty="0" smtClean="0">
                <a:latin typeface="Arial" panose="020B0604020202020204" pitchFamily="34" charset="0"/>
                <a:cs typeface="Arial" panose="020B0604020202020204" pitchFamily="34" charset="0"/>
              </a:rPr>
              <a:t>Demands on emissions of NO2, particle matters, noise level, and demands on an active work with environmental issues ISO 14000.</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Try to start to include social demands in procurement together with the Swedish branch. Risk assessment has been done with procurement concerning vehicles and traffic service. We will develop contracting demands based on the outcomes of the risk assessment, work continues.  </a:t>
            </a:r>
          </a:p>
          <a:p>
            <a:endParaRPr lang="en-US" dirty="0">
              <a:latin typeface="Arial" panose="020B0604020202020204" pitchFamily="34" charset="0"/>
              <a:cs typeface="Arial" panose="020B0604020202020204" pitchFamily="34" charset="0"/>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679" y="5029000"/>
            <a:ext cx="2596958" cy="2596958"/>
          </a:xfrm>
          <a:prstGeom prst="rect">
            <a:avLst/>
          </a:prstGeom>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6370" y="4970559"/>
            <a:ext cx="2713840" cy="2713840"/>
          </a:xfrm>
          <a:prstGeom prst="rect">
            <a:avLst/>
          </a:prstGeom>
        </p:spPr>
      </p:pic>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1649" y="5117387"/>
            <a:ext cx="2567012" cy="2567012"/>
          </a:xfrm>
          <a:prstGeom prst="rect">
            <a:avLst/>
          </a:prstGeom>
        </p:spPr>
      </p:pic>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9580" y="5332785"/>
            <a:ext cx="1989388" cy="1989388"/>
          </a:xfrm>
          <a:prstGeom prst="rect">
            <a:avLst/>
          </a:prstGeom>
        </p:spPr>
      </p:pic>
    </p:spTree>
    <p:extLst>
      <p:ext uri="{BB962C8B-B14F-4D97-AF65-F5344CB8AC3E}">
        <p14:creationId xmlns:p14="http://schemas.microsoft.com/office/powerpoint/2010/main" val="1139026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7"/>
            <a:ext cx="8598023" cy="1475505"/>
          </a:xfrm>
        </p:spPr>
        <p:txBody>
          <a:bodyPr/>
          <a:lstStyle/>
          <a:p>
            <a:r>
              <a:rPr lang="en-GB" sz="3000" dirty="0" smtClean="0"/>
              <a:t>STM activities to promote the role of public transport for a sustainable city</a:t>
            </a:r>
            <a:endParaRPr lang="en-GB" sz="3000" dirty="0"/>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20</a:t>
            </a:fld>
            <a:endParaRPr lang="fr-FR" dirty="0"/>
          </a:p>
        </p:txBody>
      </p:sp>
      <p:sp>
        <p:nvSpPr>
          <p:cNvPr id="7" name="Textfeld 6"/>
          <p:cNvSpPr txBox="1"/>
          <p:nvPr/>
        </p:nvSpPr>
        <p:spPr>
          <a:xfrm>
            <a:off x="467032" y="1953087"/>
            <a:ext cx="7701379" cy="3416320"/>
          </a:xfrm>
          <a:prstGeom prst="rect">
            <a:avLst/>
          </a:prstGeom>
          <a:noFill/>
        </p:spPr>
        <p:txBody>
          <a:bodyPr wrap="square" rtlCol="0">
            <a:spAutoFit/>
          </a:bodyPr>
          <a:lstStyle/>
          <a:p>
            <a:r>
              <a:rPr lang="de-DE" b="1" dirty="0" err="1" smtClean="0">
                <a:latin typeface="Arial" panose="020B0604020202020204" pitchFamily="34" charset="0"/>
                <a:cs typeface="Arial" panose="020B0604020202020204" pitchFamily="34" charset="0"/>
              </a:rPr>
              <a:t>Economic</a:t>
            </a:r>
            <a:r>
              <a:rPr lang="de-DE" b="1" dirty="0" smtClean="0">
                <a:latin typeface="Arial" panose="020B0604020202020204" pitchFamily="34" charset="0"/>
                <a:cs typeface="Arial" panose="020B0604020202020204" pitchFamily="34" charset="0"/>
              </a:rPr>
              <a:t> </a:t>
            </a:r>
            <a:r>
              <a:rPr lang="de-DE" b="1" dirty="0" err="1" smtClean="0">
                <a:latin typeface="Arial" panose="020B0604020202020204" pitchFamily="34" charset="0"/>
                <a:cs typeface="Arial" panose="020B0604020202020204" pitchFamily="34" charset="0"/>
              </a:rPr>
              <a:t>contributions</a:t>
            </a:r>
            <a:r>
              <a:rPr lang="de-DE" b="1" dirty="0" smtClean="0">
                <a:latin typeface="Arial" panose="020B0604020202020204" pitchFamily="34" charset="0"/>
                <a:cs typeface="Arial" panose="020B0604020202020204" pitchFamily="34" charset="0"/>
              </a:rPr>
              <a:t>:</a:t>
            </a:r>
          </a:p>
          <a:p>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t>STM reports on Investments </a:t>
            </a:r>
            <a:r>
              <a:rPr lang="en-GB" dirty="0"/>
              <a:t>in public transit </a:t>
            </a:r>
            <a:r>
              <a:rPr lang="en-GB" dirty="0" smtClean="0"/>
              <a:t>that help </a:t>
            </a:r>
            <a:r>
              <a:rPr lang="en-GB" dirty="0"/>
              <a:t>generate wealth, create jobs and stimulate Québec’s economy. In 2015, acquisitions of goods and services amounted to $643 million, up from $586 million in 2014, for a 10% increase. </a:t>
            </a:r>
            <a:endParaRPr lang="en-GB" dirty="0" smtClean="0"/>
          </a:p>
          <a:p>
            <a:pPr marL="285750" indent="-285750">
              <a:buFont typeface="Arial" panose="020B0604020202020204" pitchFamily="34" charset="0"/>
              <a:buChar char="•"/>
            </a:pPr>
            <a:r>
              <a:rPr lang="en-GB" dirty="0"/>
              <a:t>To measure its contribution to the Québec economy, the STM uses the input/output model of the Québec government’s </a:t>
            </a:r>
            <a:r>
              <a:rPr lang="en-GB" dirty="0" err="1"/>
              <a:t>Institut</a:t>
            </a:r>
            <a:r>
              <a:rPr lang="en-GB" dirty="0"/>
              <a:t> de la </a:t>
            </a:r>
            <a:r>
              <a:rPr lang="en-GB" dirty="0" err="1"/>
              <a:t>statistique</a:t>
            </a:r>
            <a:r>
              <a:rPr lang="en-GB" dirty="0" smtClean="0"/>
              <a:t>.</a:t>
            </a:r>
          </a:p>
          <a:p>
            <a:pPr marL="285750" indent="-285750">
              <a:buFont typeface="Arial" panose="020B0604020202020204" pitchFamily="34" charset="0"/>
              <a:buChar char="•"/>
            </a:pPr>
            <a:r>
              <a:rPr lang="en-GB" dirty="0" smtClean="0"/>
              <a:t>According </a:t>
            </a:r>
            <a:r>
              <a:rPr lang="en-GB" dirty="0"/>
              <a:t>to this model, 48% of goods and services acquired in 2015 were produced in Québec. </a:t>
            </a:r>
            <a:endParaRPr lang="en-GB" dirty="0" smtClean="0"/>
          </a:p>
          <a:p>
            <a:pPr marL="285750" indent="-285750">
              <a:buFont typeface="Arial" panose="020B0604020202020204" pitchFamily="34" charset="0"/>
              <a:buChar char="•"/>
            </a:pPr>
            <a:r>
              <a:rPr lang="en-GB" dirty="0" smtClean="0"/>
              <a:t>Our </a:t>
            </a:r>
            <a:r>
              <a:rPr lang="en-GB" dirty="0"/>
              <a:t>procurement expenditure helped sustain 3,555 jobs in addition to those of the STM’s 9,506 permanent and temporary employees.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071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7"/>
            <a:ext cx="8598023" cy="1475505"/>
          </a:xfrm>
        </p:spPr>
        <p:txBody>
          <a:bodyPr/>
          <a:lstStyle/>
          <a:p>
            <a:r>
              <a:rPr lang="en-GB" sz="3000" dirty="0" smtClean="0"/>
              <a:t>STM activities to promote the role of public transport for a sustainable city</a:t>
            </a:r>
            <a:endParaRPr lang="en-GB" sz="3000" dirty="0"/>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21</a:t>
            </a:fld>
            <a:endParaRPr lang="fr-FR" dirty="0"/>
          </a:p>
        </p:txBody>
      </p:sp>
      <p:sp>
        <p:nvSpPr>
          <p:cNvPr id="7" name="Textfeld 6"/>
          <p:cNvSpPr txBox="1"/>
          <p:nvPr/>
        </p:nvSpPr>
        <p:spPr>
          <a:xfrm>
            <a:off x="467032" y="1953087"/>
            <a:ext cx="7701379" cy="1477328"/>
          </a:xfrm>
          <a:prstGeom prst="rect">
            <a:avLst/>
          </a:prstGeom>
          <a:noFill/>
        </p:spPr>
        <p:txBody>
          <a:bodyPr wrap="square" rtlCol="0">
            <a:spAutoFit/>
          </a:bodyPr>
          <a:lstStyle/>
          <a:p>
            <a:r>
              <a:rPr lang="de-DE" b="1" dirty="0" smtClean="0">
                <a:latin typeface="Arial" panose="020B0604020202020204" pitchFamily="34" charset="0"/>
                <a:cs typeface="Arial" panose="020B0604020202020204" pitchFamily="34" charset="0"/>
              </a:rPr>
              <a:t>GHG </a:t>
            </a:r>
            <a:r>
              <a:rPr lang="de-DE" b="1" dirty="0" err="1" smtClean="0">
                <a:latin typeface="Arial" panose="020B0604020202020204" pitchFamily="34" charset="0"/>
                <a:cs typeface="Arial" panose="020B0604020202020204" pitchFamily="34" charset="0"/>
              </a:rPr>
              <a:t>Reductions</a:t>
            </a:r>
            <a:r>
              <a:rPr lang="de-DE" b="1" dirty="0" smtClean="0">
                <a:latin typeface="Arial" panose="020B0604020202020204" pitchFamily="34" charset="0"/>
                <a:cs typeface="Arial" panose="020B0604020202020204" pitchFamily="34" charset="0"/>
              </a:rPr>
              <a:t>:</a:t>
            </a:r>
          </a:p>
          <a:p>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t>STM reports on its contributions to GHG </a:t>
            </a:r>
            <a:r>
              <a:rPr lang="en-GB" dirty="0"/>
              <a:t>reduction objectives of the city of Montréal and the province of Québec. </a:t>
            </a:r>
            <a:endParaRPr lang="fr-CA" dirty="0"/>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a:stretch>
            <a:fillRect/>
          </a:stretch>
        </p:blipFill>
        <p:spPr>
          <a:xfrm>
            <a:off x="2395106" y="3367846"/>
            <a:ext cx="4353787" cy="3124541"/>
          </a:xfrm>
          <a:prstGeom prst="rect">
            <a:avLst/>
          </a:prstGeom>
        </p:spPr>
      </p:pic>
    </p:spTree>
    <p:extLst>
      <p:ext uri="{BB962C8B-B14F-4D97-AF65-F5344CB8AC3E}">
        <p14:creationId xmlns:p14="http://schemas.microsoft.com/office/powerpoint/2010/main" val="3165686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ctrTitle"/>
          </p:nvPr>
        </p:nvSpPr>
        <p:spPr>
          <a:xfrm>
            <a:off x="709684" y="1368662"/>
            <a:ext cx="8202304" cy="5268112"/>
          </a:xfrm>
        </p:spPr>
        <p:txBody>
          <a:bodyPr/>
          <a:lstStyle/>
          <a:p>
            <a:pPr algn="r"/>
            <a:r>
              <a:rPr lang="en-GB" sz="1200" dirty="0" smtClean="0">
                <a:latin typeface="Lucida Sans" pitchFamily="34" charset="0"/>
              </a:rPr>
              <a:t/>
            </a:r>
            <a:br>
              <a:rPr lang="en-GB" sz="1200" dirty="0" smtClean="0">
                <a:latin typeface="Lucida Sans" pitchFamily="34" charset="0"/>
              </a:rPr>
            </a:br>
            <a:r>
              <a:rPr lang="en-GB" sz="3600" dirty="0" smtClean="0">
                <a:latin typeface="Rockwell" pitchFamily="18" charset="0"/>
              </a:rPr>
              <a:t>SDC – sustainable Development Commission</a:t>
            </a:r>
            <a:br>
              <a:rPr lang="en-GB" sz="3600" dirty="0" smtClean="0">
                <a:latin typeface="Rockwell" pitchFamily="18" charset="0"/>
              </a:rPr>
            </a:br>
            <a:r>
              <a:rPr lang="en-GB" sz="3600" dirty="0" smtClean="0">
                <a:latin typeface="Rockwell" pitchFamily="18" charset="0"/>
              </a:rPr>
              <a:t>26</a:t>
            </a:r>
            <a:r>
              <a:rPr lang="en-GB" sz="3600" baseline="30000" dirty="0" smtClean="0">
                <a:latin typeface="Rockwell" pitchFamily="18" charset="0"/>
              </a:rPr>
              <a:t>th</a:t>
            </a:r>
            <a:r>
              <a:rPr lang="en-GB" sz="3600" dirty="0" smtClean="0">
                <a:latin typeface="Rockwell" pitchFamily="18" charset="0"/>
              </a:rPr>
              <a:t> – 28</a:t>
            </a:r>
            <a:r>
              <a:rPr lang="en-GB" sz="3600" baseline="30000" dirty="0" smtClean="0">
                <a:latin typeface="Rockwell" pitchFamily="18" charset="0"/>
              </a:rPr>
              <a:t>th</a:t>
            </a:r>
            <a:r>
              <a:rPr lang="en-GB" sz="3600" dirty="0" smtClean="0">
                <a:latin typeface="Rockwell" pitchFamily="18" charset="0"/>
              </a:rPr>
              <a:t> October, Stockholm</a:t>
            </a:r>
            <a:br>
              <a:rPr lang="en-GB" sz="3600" dirty="0" smtClean="0">
                <a:latin typeface="Rockwell" pitchFamily="18" charset="0"/>
              </a:rPr>
            </a:br>
            <a:r>
              <a:rPr lang="en-GB" sz="3600" dirty="0">
                <a:latin typeface="Rockwell" pitchFamily="18" charset="0"/>
              </a:rPr>
              <a:t/>
            </a:r>
            <a:br>
              <a:rPr lang="en-GB" sz="3600" dirty="0">
                <a:latin typeface="Rockwell" pitchFamily="18" charset="0"/>
              </a:rPr>
            </a:br>
            <a:r>
              <a:rPr lang="en-GB" sz="2600" dirty="0" smtClean="0">
                <a:latin typeface="Rockwell" pitchFamily="18" charset="0"/>
              </a:rPr>
              <a:t>contribution to the Round Table</a:t>
            </a:r>
            <a:r>
              <a:rPr lang="en-GB" sz="2600" dirty="0">
                <a:latin typeface="Rockwell" pitchFamily="18" charset="0"/>
              </a:rPr>
              <a:t/>
            </a:r>
            <a:br>
              <a:rPr lang="en-GB" sz="2600" dirty="0">
                <a:latin typeface="Rockwell" pitchFamily="18" charset="0"/>
              </a:rPr>
            </a:br>
            <a:r>
              <a:rPr lang="en-GB" sz="2600" dirty="0" smtClean="0">
                <a:latin typeface="Rockwell" pitchFamily="18" charset="0"/>
              </a:rPr>
              <a:t>Company Name: </a:t>
            </a:r>
            <a:r>
              <a:rPr lang="en-GB" sz="2600" dirty="0" err="1" smtClean="0">
                <a:latin typeface="Rockwell" pitchFamily="18" charset="0"/>
              </a:rPr>
              <a:t>Verkehrsbetriebe</a:t>
            </a:r>
            <a:r>
              <a:rPr lang="en-GB" sz="2600" dirty="0" smtClean="0">
                <a:latin typeface="Rockwell" pitchFamily="18" charset="0"/>
              </a:rPr>
              <a:t> Karlsruhe</a:t>
            </a:r>
            <a:br>
              <a:rPr lang="en-GB" sz="2600" dirty="0" smtClean="0">
                <a:latin typeface="Rockwell" pitchFamily="18" charset="0"/>
              </a:rPr>
            </a:br>
            <a:r>
              <a:rPr lang="en-GB" sz="2600" dirty="0" smtClean="0">
                <a:latin typeface="Rockwell" pitchFamily="18" charset="0"/>
              </a:rPr>
              <a:t>My Name: Markus Klehr</a:t>
            </a:r>
            <a:br>
              <a:rPr lang="en-GB" sz="2600" dirty="0" smtClean="0">
                <a:latin typeface="Rockwell" pitchFamily="18" charset="0"/>
              </a:rPr>
            </a:br>
            <a:r>
              <a:rPr lang="en-GB" sz="2600" dirty="0">
                <a:latin typeface="Rockwell" pitchFamily="18" charset="0"/>
              </a:rPr>
              <a:t/>
            </a:r>
            <a:br>
              <a:rPr lang="en-GB" sz="2600" dirty="0">
                <a:latin typeface="Rockwell" pitchFamily="18" charset="0"/>
              </a:rPr>
            </a:br>
            <a:r>
              <a:rPr lang="en-GB" sz="2600" dirty="0" smtClean="0">
                <a:latin typeface="Rockwell" pitchFamily="18" charset="0"/>
              </a:rPr>
              <a:t/>
            </a:r>
            <a:br>
              <a:rPr lang="en-GB" sz="2600" dirty="0" smtClean="0">
                <a:latin typeface="Rockwell" pitchFamily="18" charset="0"/>
              </a:rPr>
            </a:br>
            <a:r>
              <a:rPr lang="en-GB" sz="2600" dirty="0">
                <a:latin typeface="Rockwell" pitchFamily="18" charset="0"/>
              </a:rPr>
              <a:t/>
            </a:r>
            <a:br>
              <a:rPr lang="en-GB" sz="2600" dirty="0">
                <a:latin typeface="Rockwell" pitchFamily="18" charset="0"/>
              </a:rPr>
            </a:br>
            <a:r>
              <a:rPr lang="en-GB" sz="1400" dirty="0" smtClean="0">
                <a:latin typeface="Rockwell" pitchFamily="18" charset="0"/>
              </a:rPr>
              <a:t>To return by mail until October 20</a:t>
            </a:r>
            <a:r>
              <a:rPr lang="en-GB" sz="1400" baseline="30000" dirty="0" smtClean="0">
                <a:latin typeface="Rockwell" pitchFamily="18" charset="0"/>
              </a:rPr>
              <a:t>th</a:t>
            </a:r>
            <a:r>
              <a:rPr lang="en-GB" sz="1400" dirty="0" smtClean="0">
                <a:latin typeface="Rockwell" pitchFamily="18" charset="0"/>
              </a:rPr>
              <a:t> to heipp.gunnar@swm.de</a:t>
            </a:r>
            <a:br>
              <a:rPr lang="en-GB" sz="1400" dirty="0" smtClean="0">
                <a:latin typeface="Rockwell" pitchFamily="18" charset="0"/>
              </a:rPr>
            </a:br>
            <a:endParaRPr lang="en-GB" sz="1400" b="0" dirty="0">
              <a:latin typeface="Rockwell" pitchFamily="18" charset="0"/>
            </a:endParaRPr>
          </a:p>
        </p:txBody>
      </p:sp>
    </p:spTree>
    <p:extLst>
      <p:ext uri="{BB962C8B-B14F-4D97-AF65-F5344CB8AC3E}">
        <p14:creationId xmlns:p14="http://schemas.microsoft.com/office/powerpoint/2010/main" val="1130058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3000" dirty="0" smtClean="0"/>
              <a:t>My company’s current state of Sustainable Procurement</a:t>
            </a:r>
            <a:endParaRPr lang="en-GB" sz="3000" dirty="0"/>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23</a:t>
            </a:fld>
            <a:endParaRPr lang="fr-FR" dirty="0"/>
          </a:p>
        </p:txBody>
      </p:sp>
      <p:sp>
        <p:nvSpPr>
          <p:cNvPr id="4" name="Textfeld 3"/>
          <p:cNvSpPr txBox="1"/>
          <p:nvPr/>
        </p:nvSpPr>
        <p:spPr>
          <a:xfrm>
            <a:off x="467032" y="1953087"/>
            <a:ext cx="7701379" cy="2862322"/>
          </a:xfrm>
          <a:prstGeom prst="rect">
            <a:avLst/>
          </a:prstGeom>
          <a:noFill/>
        </p:spPr>
        <p:txBody>
          <a:bodyPr wrap="square" rtlCol="0">
            <a:spAutoFit/>
          </a:bodyPr>
          <a:lstStyle/>
          <a:p>
            <a:r>
              <a:rPr lang="de-DE" dirty="0" err="1" smtClean="0">
                <a:latin typeface="Arial" panose="020B0604020202020204" pitchFamily="34" charset="0"/>
                <a:cs typeface="Arial" panose="020B0604020202020204" pitchFamily="34" charset="0"/>
              </a:rPr>
              <a:t>Actual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projects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concerning</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state</a:t>
            </a:r>
            <a:r>
              <a:rPr lang="de-DE" dirty="0" smtClean="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of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tracks</a:t>
            </a:r>
            <a:r>
              <a:rPr lang="de-DE" dirty="0" smtClean="0">
                <a:latin typeface="Arial" panose="020B0604020202020204" pitchFamily="34" charset="0"/>
                <a:cs typeface="Arial" panose="020B0604020202020204" pitchFamily="34" charset="0"/>
              </a:rPr>
              <a:t>: </a:t>
            </a:r>
          </a:p>
          <a:p>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Advices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for</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improvement</a:t>
            </a:r>
            <a:r>
              <a:rPr lang="de-DE" dirty="0" smtClean="0">
                <a:latin typeface="Arial" panose="020B0604020202020204" pitchFamily="34" charset="0"/>
                <a:cs typeface="Arial" panose="020B0604020202020204" pitchFamily="34" charset="0"/>
              </a:rPr>
              <a:t> </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Project: </a:t>
            </a:r>
            <a:r>
              <a:rPr lang="de-DE" dirty="0" err="1" smtClean="0">
                <a:latin typeface="Arial" panose="020B0604020202020204" pitchFamily="34" charset="0"/>
                <a:cs typeface="Arial" panose="020B0604020202020204" pitchFamily="34" charset="0"/>
              </a:rPr>
              <a:t>Examination</a:t>
            </a:r>
            <a:r>
              <a:rPr lang="de-DE" dirty="0" smtClean="0">
                <a:latin typeface="Arial" panose="020B0604020202020204" pitchFamily="34" charset="0"/>
                <a:cs typeface="Arial" panose="020B0604020202020204" pitchFamily="34" charset="0"/>
              </a:rPr>
              <a:t> of </a:t>
            </a:r>
            <a:r>
              <a:rPr lang="de-DE" dirty="0" err="1" smtClean="0">
                <a:latin typeface="Arial" panose="020B0604020202020204" pitchFamily="34" charset="0"/>
                <a:cs typeface="Arial" panose="020B0604020202020204" pitchFamily="34" charset="0"/>
              </a:rPr>
              <a:t>the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special</a:t>
            </a:r>
            <a:r>
              <a:rPr lang="de-DE" dirty="0" smtClean="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a:t>
            </a:r>
            <a:r>
              <a:rPr lang="de-DE" dirty="0" err="1" smtClean="0">
                <a:latin typeface="Arial" panose="020B0604020202020204" pitchFamily="34" charset="0"/>
                <a:cs typeface="Arial" panose="020B0604020202020204" pitchFamily="34" charset="0"/>
              </a:rPr>
              <a:t>ear</a:t>
            </a:r>
            <a:r>
              <a:rPr lang="de-DE" dirty="0" smtClean="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behaviour</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of </a:t>
            </a:r>
            <a:r>
              <a:rPr lang="de-DE" dirty="0" err="1" smtClean="0">
                <a:latin typeface="Arial" panose="020B0604020202020204" pitchFamily="34" charset="0"/>
                <a:cs typeface="Arial" panose="020B0604020202020204" pitchFamily="34" charset="0"/>
              </a:rPr>
              <a:t>wheel-to-rail</a:t>
            </a:r>
            <a:r>
              <a:rPr lang="de-DE" dirty="0" smtClean="0">
                <a:latin typeface="Arial" panose="020B0604020202020204" pitchFamily="34" charset="0"/>
                <a:cs typeface="Arial" panose="020B0604020202020204" pitchFamily="34" charset="0"/>
              </a:rPr>
              <a:t> due </a:t>
            </a:r>
            <a:r>
              <a:rPr lang="de-DE" dirty="0" err="1" smtClean="0">
                <a:latin typeface="Arial" panose="020B0604020202020204" pitchFamily="34" charset="0"/>
                <a:cs typeface="Arial" panose="020B0604020202020204" pitchFamily="34" charset="0"/>
              </a:rPr>
              <a:t>to</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the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conditions</a:t>
            </a:r>
            <a:r>
              <a:rPr lang="de-DE" dirty="0" smtClean="0">
                <a:latin typeface="Arial" panose="020B0604020202020204" pitchFamily="34" charset="0"/>
                <a:cs typeface="Arial" panose="020B0604020202020204" pitchFamily="34" charset="0"/>
              </a:rPr>
              <a:t> of (Karlsruhe-)tram-train </a:t>
            </a:r>
            <a:r>
              <a:rPr lang="de-DE" dirty="0" err="1" smtClean="0">
                <a:latin typeface="Arial" panose="020B0604020202020204" pitchFamily="34" charset="0"/>
                <a:cs typeface="Arial" panose="020B0604020202020204" pitchFamily="34" charset="0"/>
              </a:rPr>
              <a:t>system</a:t>
            </a:r>
            <a:endParaRPr lang="de-DE"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pPr lvl="0"/>
            <a:r>
              <a:rPr lang="de-DE" dirty="0" err="1">
                <a:latin typeface="Arial" panose="020B0604020202020204" pitchFamily="34" charset="0"/>
                <a:cs typeface="Arial" panose="020B0604020202020204" pitchFamily="34" charset="0"/>
              </a:rPr>
              <a:t>Procurement</a:t>
            </a:r>
            <a:r>
              <a:rPr lang="de-DE" dirty="0">
                <a:latin typeface="Arial" panose="020B0604020202020204" pitchFamily="34" charset="0"/>
                <a:cs typeface="Arial" panose="020B0604020202020204" pitchFamily="34" charset="0"/>
              </a:rPr>
              <a:t> of </a:t>
            </a:r>
            <a:r>
              <a:rPr lang="de-DE" dirty="0" err="1">
                <a:latin typeface="Arial" panose="020B0604020202020204" pitchFamily="34" charset="0"/>
                <a:cs typeface="Arial" panose="020B0604020202020204" pitchFamily="34" charset="0"/>
              </a:rPr>
              <a:t>vehicles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that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adhere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strictest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emission</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standards</a:t>
            </a:r>
            <a:r>
              <a:rPr lang="de-DE"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p>
            <a:pPr lvl="0"/>
            <a:r>
              <a:rPr lang="de-DE" dirty="0">
                <a:latin typeface="Arial" panose="020B0604020202020204" pitchFamily="34" charset="0"/>
                <a:cs typeface="Arial" panose="020B0604020202020204" pitchFamily="34" charset="0"/>
              </a:rPr>
              <a:t>Order of </a:t>
            </a:r>
            <a:r>
              <a:rPr lang="de-DE" dirty="0" err="1">
                <a:latin typeface="Arial" panose="020B0604020202020204" pitchFamily="34" charset="0"/>
                <a:cs typeface="Arial" panose="020B0604020202020204" pitchFamily="34" charset="0"/>
              </a:rPr>
              <a:t>energy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recuperation</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modules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store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braking</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energy</a:t>
            </a:r>
            <a:r>
              <a:rPr lang="de-DE" dirty="0" smtClean="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busses</a:t>
            </a:r>
            <a:r>
              <a:rPr lang="de-DE" dirty="0" smtClean="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In </a:t>
            </a:r>
            <a:r>
              <a:rPr lang="de-DE" dirty="0" err="1">
                <a:latin typeface="Arial" panose="020B0604020202020204" pitchFamily="34" charset="0"/>
                <a:cs typeface="Arial" panose="020B0604020202020204" pitchFamily="34" charset="0"/>
              </a:rPr>
              <a:t>combination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with</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special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doors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hope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save </a:t>
            </a:r>
            <a:r>
              <a:rPr lang="de-DE" dirty="0" err="1">
                <a:latin typeface="Arial" panose="020B0604020202020204" pitchFamily="34" charset="0"/>
                <a:cs typeface="Arial" panose="020B0604020202020204" pitchFamily="34" charset="0"/>
              </a:rPr>
              <a:t>fuel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by</a:t>
            </a:r>
            <a:r>
              <a:rPr lang="de-DE" dirty="0">
                <a:latin typeface="Arial" panose="020B0604020202020204" pitchFamily="34" charset="0"/>
                <a:cs typeface="Arial" panose="020B0604020202020204" pitchFamily="34" charset="0"/>
              </a:rPr>
              <a:t> 2-4%.</a:t>
            </a: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714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022879"/>
          </a:xfrm>
        </p:spPr>
        <p:txBody>
          <a:bodyPr/>
          <a:lstStyle/>
          <a:p>
            <a:r>
              <a:rPr lang="en-GB" sz="3000" dirty="0" smtClean="0"/>
              <a:t>My company’s Current activities Around Health + Public Transport</a:t>
            </a:r>
            <a:endParaRPr lang="en-GB" sz="3000" dirty="0"/>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24</a:t>
            </a:fld>
            <a:endParaRPr lang="fr-FR" dirty="0"/>
          </a:p>
        </p:txBody>
      </p:sp>
      <p:sp>
        <p:nvSpPr>
          <p:cNvPr id="7" name="Textfeld 6"/>
          <p:cNvSpPr txBox="1"/>
          <p:nvPr/>
        </p:nvSpPr>
        <p:spPr>
          <a:xfrm>
            <a:off x="467032" y="1953087"/>
            <a:ext cx="7701379" cy="2585323"/>
          </a:xfrm>
          <a:prstGeom prst="rect">
            <a:avLst/>
          </a:prstGeom>
          <a:noFill/>
        </p:spPr>
        <p:txBody>
          <a:bodyPr wrap="square" rtlCol="0">
            <a:spAutoFit/>
          </a:bodyPr>
          <a:lstStyle/>
          <a:p>
            <a:pPr marL="285750" indent="-285750">
              <a:buFont typeface="Arial" panose="020B0604020202020204" pitchFamily="34" charset="0"/>
              <a:buChar char="•"/>
            </a:pPr>
            <a:r>
              <a:rPr lang="de-DE" dirty="0" err="1" smtClean="0">
                <a:latin typeface="Arial" panose="020B0604020202020204" pitchFamily="34" charset="0"/>
                <a:cs typeface="Arial" panose="020B0604020202020204" pitchFamily="34" charset="0"/>
              </a:rPr>
              <a:t>Participation</a:t>
            </a:r>
            <a:r>
              <a:rPr lang="de-DE" dirty="0" smtClean="0">
                <a:latin typeface="Arial" panose="020B0604020202020204" pitchFamily="34" charset="0"/>
                <a:cs typeface="Arial" panose="020B0604020202020204" pitchFamily="34" charset="0"/>
              </a:rPr>
              <a:t> in </a:t>
            </a:r>
            <a:r>
              <a:rPr lang="de-DE" dirty="0" err="1" smtClean="0">
                <a:latin typeface="Arial" panose="020B0604020202020204" pitchFamily="34" charset="0"/>
                <a:cs typeface="Arial" panose="020B0604020202020204" pitchFamily="34" charset="0"/>
              </a:rPr>
              <a:t>nationwide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project</a:t>
            </a:r>
            <a:r>
              <a:rPr lang="de-DE" dirty="0" smtClean="0">
                <a:latin typeface="Arial" panose="020B0604020202020204" pitchFamily="34" charset="0"/>
                <a:cs typeface="Arial" panose="020B0604020202020204" pitchFamily="34" charset="0"/>
              </a:rPr>
              <a:t>: </a:t>
            </a:r>
          </a:p>
          <a:p>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Measures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for</a:t>
            </a:r>
            <a:r>
              <a:rPr lang="de-DE" dirty="0" smtClean="0">
                <a:latin typeface="Arial" panose="020B0604020202020204" pitchFamily="34" charset="0"/>
                <a:cs typeface="Arial" panose="020B0604020202020204" pitchFamily="34" charset="0"/>
              </a:rPr>
              <a:t> a </a:t>
            </a:r>
            <a:r>
              <a:rPr lang="de-DE" dirty="0" err="1" smtClean="0">
                <a:latin typeface="Arial" panose="020B0604020202020204" pitchFamily="34" charset="0"/>
                <a:cs typeface="Arial" panose="020B0604020202020204" pitchFamily="34" charset="0"/>
              </a:rPr>
              <a:t>sustainable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company</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mobility</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management</a:t>
            </a:r>
            <a:r>
              <a:rPr lang="de-DE" dirty="0" smtClean="0">
                <a:latin typeface="Arial" panose="020B0604020202020204" pitchFamily="34" charset="0"/>
                <a:cs typeface="Arial" panose="020B0604020202020204" pitchFamily="34" charset="0"/>
              </a:rPr>
              <a:t>, e.g. 	</a:t>
            </a:r>
            <a:r>
              <a:rPr lang="de-DE" dirty="0" err="1" smtClean="0">
                <a:latin typeface="Arial" panose="020B0604020202020204" pitchFamily="34" charset="0"/>
                <a:cs typeface="Arial" panose="020B0604020202020204" pitchFamily="34" charset="0"/>
              </a:rPr>
              <a:t>improvement</a:t>
            </a:r>
            <a:r>
              <a:rPr lang="de-DE" dirty="0" smtClean="0">
                <a:latin typeface="Arial" panose="020B0604020202020204" pitchFamily="34" charset="0"/>
                <a:cs typeface="Arial" panose="020B0604020202020204" pitchFamily="34" charset="0"/>
              </a:rPr>
              <a:t> of </a:t>
            </a:r>
            <a:r>
              <a:rPr lang="de-DE" dirty="0" err="1" smtClean="0">
                <a:latin typeface="Arial" panose="020B0604020202020204" pitchFamily="34" charset="0"/>
                <a:cs typeface="Arial" panose="020B0604020202020204" pitchFamily="34" charset="0"/>
              </a:rPr>
              <a:t>occuptional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health</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through</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increase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use</a:t>
            </a:r>
            <a:r>
              <a:rPr lang="de-DE" dirty="0" smtClean="0">
                <a:latin typeface="Arial" panose="020B0604020202020204" pitchFamily="34" charset="0"/>
                <a:cs typeface="Arial" panose="020B0604020202020204" pitchFamily="34" charset="0"/>
              </a:rPr>
              <a:t> of </a:t>
            </a:r>
            <a:r>
              <a:rPr lang="de-DE" dirty="0" err="1" smtClean="0">
                <a:latin typeface="Arial" panose="020B0604020202020204" pitchFamily="34" charset="0"/>
                <a:cs typeface="Arial" panose="020B0604020202020204" pitchFamily="34" charset="0"/>
              </a:rPr>
              <a:t>bikes</a:t>
            </a:r>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Information </a:t>
            </a:r>
            <a:r>
              <a:rPr lang="de-DE" dirty="0" err="1">
                <a:latin typeface="Arial" panose="020B0604020202020204" pitchFamily="34" charset="0"/>
                <a:cs typeface="Arial" panose="020B0604020202020204" pitchFamily="34" charset="0"/>
              </a:rPr>
              <a:t>events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about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health</a:t>
            </a:r>
            <a:r>
              <a:rPr lang="de-DE" dirty="0">
                <a:latin typeface="Arial" panose="020B0604020202020204" pitchFamily="34" charset="0"/>
                <a:cs typeface="Arial" panose="020B0604020202020204" pitchFamily="34" charset="0"/>
              </a:rPr>
              <a:t> / </a:t>
            </a:r>
            <a:r>
              <a:rPr lang="de-DE" dirty="0" err="1">
                <a:latin typeface="Arial" panose="020B0604020202020204" pitchFamily="34" charset="0"/>
                <a:cs typeface="Arial" panose="020B0604020202020204" pitchFamily="34" charset="0"/>
              </a:rPr>
              <a:t>movement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healthy</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eating</a:t>
            </a: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a:t>
            </a:r>
            <a:r>
              <a:rPr lang="de-DE" dirty="0" err="1" smtClean="0">
                <a:latin typeface="Arial" panose="020B0604020202020204" pitchFamily="34" charset="0"/>
                <a:cs typeface="Arial" panose="020B0604020202020204" pitchFamily="34" charset="0"/>
              </a:rPr>
              <a:t>Healthy</a:t>
            </a:r>
            <a:r>
              <a:rPr lang="de-DE" dirty="0" smtClean="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Day“</a:t>
            </a:r>
          </a:p>
          <a:p>
            <a:pPr marL="285750" indent="-285750">
              <a:buFont typeface="Arial" panose="020B0604020202020204" pitchFamily="34" charset="0"/>
              <a:buChar char="•"/>
            </a:pPr>
            <a:r>
              <a:rPr lang="de-DE" dirty="0" err="1" smtClean="0">
                <a:latin typeface="Arial" panose="020B0604020202020204" pitchFamily="34" charset="0"/>
                <a:cs typeface="Arial" panose="020B0604020202020204" pitchFamily="34" charset="0"/>
              </a:rPr>
              <a:t>Cooperation</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with</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fitness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center</a:t>
            </a: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a:t>
            </a:r>
            <a:r>
              <a:rPr lang="de-DE" dirty="0" err="1" smtClean="0">
                <a:latin typeface="Arial" panose="020B0604020202020204" pitchFamily="34" charset="0"/>
                <a:cs typeface="Arial" panose="020B0604020202020204" pitchFamily="34" charset="0"/>
              </a:rPr>
              <a:t>Health-Licence</a:t>
            </a:r>
            <a:r>
              <a:rPr lang="de-DE" dirty="0" smtClean="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290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7"/>
            <a:ext cx="8598023" cy="1475505"/>
          </a:xfrm>
        </p:spPr>
        <p:txBody>
          <a:bodyPr/>
          <a:lstStyle/>
          <a:p>
            <a:r>
              <a:rPr lang="en-GB" sz="3000" dirty="0" smtClean="0"/>
              <a:t>My company’s activities to promote the role of public transport for a sustainable city</a:t>
            </a:r>
            <a:endParaRPr lang="en-GB" sz="3000" dirty="0"/>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25</a:t>
            </a:fld>
            <a:endParaRPr lang="fr-FR" dirty="0"/>
          </a:p>
        </p:txBody>
      </p:sp>
      <p:sp>
        <p:nvSpPr>
          <p:cNvPr id="7" name="Textfeld 6"/>
          <p:cNvSpPr txBox="1"/>
          <p:nvPr/>
        </p:nvSpPr>
        <p:spPr>
          <a:xfrm>
            <a:off x="467032" y="1953087"/>
            <a:ext cx="6572397" cy="2308324"/>
          </a:xfrm>
          <a:prstGeom prst="rect">
            <a:avLst/>
          </a:prstGeom>
          <a:noFill/>
        </p:spPr>
        <p:txBody>
          <a:bodyPr wrap="square" rtlCol="0">
            <a:spAutoFit/>
          </a:bodyPr>
          <a:lstStyle/>
          <a:p>
            <a:pPr marL="285750" indent="-285750">
              <a:buFont typeface="Arial" panose="020B0604020202020204" pitchFamily="34" charset="0"/>
              <a:buChar char="•"/>
            </a:pPr>
            <a:r>
              <a:rPr lang="de-DE" dirty="0" err="1" smtClean="0">
                <a:latin typeface="Arial" panose="020B0604020202020204" pitchFamily="34" charset="0"/>
                <a:cs typeface="Arial" panose="020B0604020202020204" pitchFamily="34" charset="0"/>
              </a:rPr>
              <a:t>Strategy</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for</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development</a:t>
            </a:r>
            <a:r>
              <a:rPr lang="de-DE" dirty="0" smtClean="0">
                <a:latin typeface="Arial" panose="020B0604020202020204" pitchFamily="34" charset="0"/>
                <a:cs typeface="Arial" panose="020B0604020202020204" pitchFamily="34" charset="0"/>
              </a:rPr>
              <a:t> of „Karlsruher-Modell“ after 2022</a:t>
            </a:r>
          </a:p>
          <a:p>
            <a:pPr marL="285750" indent="-2857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Project-Lead test-</a:t>
            </a:r>
            <a:r>
              <a:rPr lang="de-DE" dirty="0" err="1" smtClean="0">
                <a:latin typeface="Arial" panose="020B0604020202020204" pitchFamily="34" charset="0"/>
                <a:cs typeface="Arial" panose="020B0604020202020204" pitchFamily="34" charset="0"/>
              </a:rPr>
              <a:t>field</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autonomous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driving</a:t>
            </a:r>
            <a:r>
              <a:rPr lang="de-DE" dirty="0" smtClean="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de-DE" dirty="0" err="1">
                <a:latin typeface="Arial" panose="020B0604020202020204" pitchFamily="34" charset="0"/>
                <a:cs typeface="Arial" panose="020B0604020202020204" pitchFamily="34" charset="0"/>
              </a:rPr>
              <a:t>companies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research</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institutes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could</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test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autonomous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driving</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in </a:t>
            </a:r>
            <a:r>
              <a:rPr lang="de-DE" dirty="0" err="1">
                <a:latin typeface="Arial" panose="020B0604020202020204" pitchFamily="34" charset="0"/>
                <a:cs typeface="Arial" panose="020B0604020202020204" pitchFamily="34" charset="0"/>
              </a:rPr>
              <a:t>everyday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road</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traffic</a:t>
            </a:r>
            <a:endParaRPr lang="de-DE"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Integration of </a:t>
            </a:r>
            <a:r>
              <a:rPr lang="de-DE" dirty="0" err="1" smtClean="0">
                <a:latin typeface="Arial" panose="020B0604020202020204" pitchFamily="34" charset="0"/>
                <a:cs typeface="Arial" panose="020B0604020202020204" pitchFamily="34" charset="0"/>
              </a:rPr>
              <a:t>public</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transport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and</a:t>
            </a:r>
            <a:r>
              <a:rPr lang="de-DE" dirty="0" smtClean="0">
                <a:latin typeface="Arial" panose="020B0604020202020204" pitchFamily="34" charset="0"/>
                <a:cs typeface="Arial" panose="020B0604020202020204" pitchFamily="34" charset="0"/>
              </a:rPr>
              <a:t> not</a:t>
            </a:r>
          </a:p>
          <a:p>
            <a:pPr lvl="1"/>
            <a:r>
              <a:rPr lang="de-DE" dirty="0" err="1" smtClean="0">
                <a:latin typeface="Arial" panose="020B0604020202020204" pitchFamily="34" charset="0"/>
                <a:cs typeface="Arial" panose="020B0604020202020204" pitchFamily="34" charset="0"/>
              </a:rPr>
              <a:t>only</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motorised</a:t>
            </a:r>
            <a:r>
              <a:rPr lang="de-DE" dirty="0" smtClean="0">
                <a:latin typeface="Arial" panose="020B0604020202020204" pitchFamily="34" charset="0"/>
                <a:cs typeface="Arial" panose="020B0604020202020204" pitchFamily="34" charset="0"/>
              </a:rPr>
              <a:t> individual </a:t>
            </a:r>
            <a:r>
              <a:rPr lang="de-DE" dirty="0" err="1" smtClean="0">
                <a:latin typeface="Arial" panose="020B0604020202020204" pitchFamily="34" charset="0"/>
                <a:cs typeface="Arial" panose="020B0604020202020204" pitchFamily="34" charset="0"/>
              </a:rPr>
              <a:t>transport</a:t>
            </a:r>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3"/>
          <a:stretch>
            <a:fillRect/>
          </a:stretch>
        </p:blipFill>
        <p:spPr>
          <a:xfrm>
            <a:off x="5428343" y="3361844"/>
            <a:ext cx="3202668" cy="3313105"/>
          </a:xfrm>
          <a:prstGeom prst="rect">
            <a:avLst/>
          </a:prstGeom>
        </p:spPr>
      </p:pic>
    </p:spTree>
    <p:extLst>
      <p:ext uri="{BB962C8B-B14F-4D97-AF65-F5344CB8AC3E}">
        <p14:creationId xmlns:p14="http://schemas.microsoft.com/office/powerpoint/2010/main" val="2980647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My company’s activities to promote the role of public transport for a sustainable city</a:t>
            </a:r>
            <a:endParaRPr lang="de-DE" dirty="0"/>
          </a:p>
        </p:txBody>
      </p:sp>
      <p:sp>
        <p:nvSpPr>
          <p:cNvPr id="3" name="Inhaltsplatzhalter 2"/>
          <p:cNvSpPr>
            <a:spLocks noGrp="1"/>
          </p:cNvSpPr>
          <p:nvPr>
            <p:ph idx="1"/>
          </p:nvPr>
        </p:nvSpPr>
        <p:spPr/>
        <p:txBody>
          <a:bodyPr/>
          <a:lstStyle/>
          <a:p>
            <a:r>
              <a:rPr lang="de-DE" sz="1800" b="0" dirty="0" err="1">
                <a:solidFill>
                  <a:schemeClr val="tx1"/>
                </a:solidFill>
                <a:latin typeface="Arial" panose="020B0604020202020204" pitchFamily="34" charset="0"/>
                <a:cs typeface="Arial" panose="020B0604020202020204" pitchFamily="34" charset="0"/>
              </a:rPr>
              <a:t>Moovel</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Puplic</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transport</a:t>
            </a:r>
            <a:r>
              <a:rPr lang="de-DE" sz="1800" b="0" dirty="0">
                <a:solidFill>
                  <a:schemeClr val="tx1"/>
                </a:solidFill>
                <a:latin typeface="Arial" panose="020B0604020202020204" pitchFamily="34" charset="0"/>
                <a:cs typeface="Arial" panose="020B0604020202020204" pitchFamily="34" charset="0"/>
              </a:rPr>
              <a:t> App </a:t>
            </a:r>
            <a:r>
              <a:rPr lang="de-DE" sz="1800" b="0" dirty="0" err="1">
                <a:solidFill>
                  <a:schemeClr val="tx1"/>
                </a:solidFill>
                <a:latin typeface="Arial" panose="020B0604020202020204" pitchFamily="34" charset="0"/>
                <a:cs typeface="Arial" panose="020B0604020202020204" pitchFamily="34" charset="0"/>
              </a:rPr>
              <a:t>for</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information</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and</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buying</a:t>
            </a:r>
            <a:endParaRPr lang="de-DE" sz="18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b="0" dirty="0">
                <a:solidFill>
                  <a:schemeClr val="tx1"/>
                </a:solidFill>
                <a:latin typeface="Arial" panose="020B0604020202020204" pitchFamily="34" charset="0"/>
                <a:cs typeface="Arial" panose="020B0604020202020204" pitchFamily="34" charset="0"/>
              </a:rPr>
              <a:t>Search </a:t>
            </a:r>
            <a:r>
              <a:rPr lang="de-DE" sz="1800" b="0" dirty="0" err="1">
                <a:solidFill>
                  <a:schemeClr val="tx1"/>
                </a:solidFill>
                <a:latin typeface="Arial" panose="020B0604020202020204" pitchFamily="34" charset="0"/>
                <a:cs typeface="Arial" panose="020B0604020202020204" pitchFamily="34" charset="0"/>
              </a:rPr>
              <a:t>functions</a:t>
            </a:r>
            <a:endParaRPr lang="de-DE" sz="18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b="0" dirty="0">
                <a:solidFill>
                  <a:schemeClr val="tx1"/>
                </a:solidFill>
                <a:latin typeface="Arial" panose="020B0604020202020204" pitchFamily="34" charset="0"/>
                <a:cs typeface="Arial" panose="020B0604020202020204" pitchFamily="34" charset="0"/>
              </a:rPr>
              <a:t>Interactive </a:t>
            </a:r>
            <a:r>
              <a:rPr lang="de-DE" sz="1800" b="0" dirty="0" err="1">
                <a:solidFill>
                  <a:schemeClr val="tx1"/>
                </a:solidFill>
                <a:latin typeface="Arial" panose="020B0604020202020204" pitchFamily="34" charset="0"/>
                <a:cs typeface="Arial" panose="020B0604020202020204" pitchFamily="34" charset="0"/>
              </a:rPr>
              <a:t>maps</a:t>
            </a:r>
            <a:endParaRPr lang="de-DE" sz="18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b="0" dirty="0">
                <a:solidFill>
                  <a:schemeClr val="tx1"/>
                </a:solidFill>
                <a:latin typeface="Arial" panose="020B0604020202020204" pitchFamily="34" charset="0"/>
                <a:cs typeface="Arial" panose="020B0604020202020204" pitchFamily="34" charset="0"/>
              </a:rPr>
              <a:t>Sales User Payment</a:t>
            </a:r>
          </a:p>
          <a:p>
            <a:pPr marL="285750" indent="-285750">
              <a:buFont typeface="Arial" panose="020B0604020202020204" pitchFamily="34" charset="0"/>
              <a:buChar char="•"/>
            </a:pPr>
            <a:r>
              <a:rPr lang="de-DE" sz="1800" b="0" dirty="0">
                <a:solidFill>
                  <a:schemeClr val="tx1"/>
                </a:solidFill>
                <a:latin typeface="Arial" panose="020B0604020202020204" pitchFamily="34" charset="0"/>
                <a:cs typeface="Arial" panose="020B0604020202020204" pitchFamily="34" charset="0"/>
              </a:rPr>
              <a:t>Integration of Car Sharing, </a:t>
            </a:r>
          </a:p>
          <a:p>
            <a:r>
              <a:rPr lang="de-DE" sz="1800" b="0" dirty="0">
                <a:solidFill>
                  <a:schemeClr val="tx1"/>
                </a:solidFill>
                <a:latin typeface="Arial" panose="020B0604020202020204" pitchFamily="34" charset="0"/>
                <a:cs typeface="Arial" panose="020B0604020202020204" pitchFamily="34" charset="0"/>
              </a:rPr>
              <a:t>Bike Sharing</a:t>
            </a:r>
          </a:p>
          <a:p>
            <a:pPr marL="285750" indent="-285750">
              <a:buFont typeface="Arial" panose="020B0604020202020204" pitchFamily="34" charset="0"/>
              <a:buChar char="•"/>
            </a:pPr>
            <a:endParaRPr lang="de-DE" sz="1800" dirty="0">
              <a:solidFill>
                <a:schemeClr val="tx1"/>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2"/>
          </p:nvPr>
        </p:nvSpPr>
        <p:spPr/>
        <p:txBody>
          <a:bodyPr/>
          <a:lstStyle/>
          <a:p>
            <a:fld id="{8EE4D688-8A93-6D45-BDD0-48CE623BED81}" type="slidenum">
              <a:rPr lang="fr-FR" smtClean="0"/>
              <a:pPr/>
              <a:t>26</a:t>
            </a:fld>
            <a:endParaRPr lang="fr-FR" dirty="0"/>
          </a:p>
        </p:txBody>
      </p:sp>
      <p:pic>
        <p:nvPicPr>
          <p:cNvPr id="6" name="Grafik 5"/>
          <p:cNvPicPr>
            <a:picLocks noChangeAspect="1"/>
          </p:cNvPicPr>
          <p:nvPr/>
        </p:nvPicPr>
        <p:blipFill>
          <a:blip r:embed="rId3"/>
          <a:stretch>
            <a:fillRect/>
          </a:stretch>
        </p:blipFill>
        <p:spPr>
          <a:xfrm>
            <a:off x="4154086" y="1950120"/>
            <a:ext cx="1999172" cy="3476473"/>
          </a:xfrm>
          <a:prstGeom prst="rect">
            <a:avLst/>
          </a:prstGeom>
        </p:spPr>
      </p:pic>
      <p:pic>
        <p:nvPicPr>
          <p:cNvPr id="7" name="Grafik 6"/>
          <p:cNvPicPr>
            <a:picLocks noChangeAspect="1"/>
          </p:cNvPicPr>
          <p:nvPr/>
        </p:nvPicPr>
        <p:blipFill>
          <a:blip r:embed="rId4"/>
          <a:stretch>
            <a:fillRect/>
          </a:stretch>
        </p:blipFill>
        <p:spPr>
          <a:xfrm>
            <a:off x="6568799" y="1950121"/>
            <a:ext cx="1772657" cy="3476472"/>
          </a:xfrm>
          <a:prstGeom prst="rect">
            <a:avLst/>
          </a:prstGeom>
        </p:spPr>
      </p:pic>
    </p:spTree>
    <p:extLst>
      <p:ext uri="{BB962C8B-B14F-4D97-AF65-F5344CB8AC3E}">
        <p14:creationId xmlns:p14="http://schemas.microsoft.com/office/powerpoint/2010/main" val="348771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My company’s activities to promote the role of public transport for a sustainable city</a:t>
            </a:r>
            <a:endParaRPr lang="de-DE" dirty="0"/>
          </a:p>
        </p:txBody>
      </p:sp>
      <p:sp>
        <p:nvSpPr>
          <p:cNvPr id="3" name="Inhaltsplatzhalter 2"/>
          <p:cNvSpPr>
            <a:spLocks noGrp="1"/>
          </p:cNvSpPr>
          <p:nvPr>
            <p:ph idx="1"/>
          </p:nvPr>
        </p:nvSpPr>
        <p:spPr/>
        <p:txBody>
          <a:bodyPr>
            <a:noAutofit/>
          </a:bodyPr>
          <a:lstStyle/>
          <a:p>
            <a:r>
              <a:rPr lang="de-DE" sz="1800" b="0" dirty="0">
                <a:solidFill>
                  <a:schemeClr val="tx1"/>
                </a:solidFill>
                <a:latin typeface="Arial" panose="020B0604020202020204" pitchFamily="34" charset="0"/>
                <a:cs typeface="Arial" panose="020B0604020202020204" pitchFamily="34" charset="0"/>
              </a:rPr>
              <a:t>Project </a:t>
            </a:r>
            <a:r>
              <a:rPr lang="de-DE" sz="1800" b="0" dirty="0" err="1" smtClean="0">
                <a:solidFill>
                  <a:schemeClr val="tx1"/>
                </a:solidFill>
                <a:latin typeface="Arial" panose="020B0604020202020204" pitchFamily="34" charset="0"/>
                <a:cs typeface="Arial" panose="020B0604020202020204" pitchFamily="34" charset="0"/>
              </a:rPr>
              <a:t>RegioMOVE</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funded</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project</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by</a:t>
            </a:r>
            <a:r>
              <a:rPr lang="de-DE" sz="1800" b="0" dirty="0">
                <a:solidFill>
                  <a:schemeClr val="tx1"/>
                </a:solidFill>
                <a:latin typeface="Arial" panose="020B0604020202020204" pitchFamily="34" charset="0"/>
                <a:cs typeface="Arial" panose="020B0604020202020204" pitchFamily="34" charset="0"/>
              </a:rPr>
              <a:t> 4,9 </a:t>
            </a:r>
            <a:r>
              <a:rPr lang="de-DE" sz="1800" b="0" dirty="0" err="1">
                <a:solidFill>
                  <a:schemeClr val="tx1"/>
                </a:solidFill>
                <a:latin typeface="Arial" panose="020B0604020202020204" pitchFamily="34" charset="0"/>
                <a:cs typeface="Arial" panose="020B0604020202020204" pitchFamily="34" charset="0"/>
              </a:rPr>
              <a:t>Mio</a:t>
            </a:r>
            <a:r>
              <a:rPr lang="de-DE" sz="1800" b="0" dirty="0">
                <a:solidFill>
                  <a:schemeClr val="tx1"/>
                </a:solidFill>
                <a:latin typeface="Arial" panose="020B0604020202020204" pitchFamily="34" charset="0"/>
                <a:cs typeface="Arial" panose="020B0604020202020204" pitchFamily="34" charset="0"/>
              </a:rPr>
              <a:t> of </a:t>
            </a:r>
            <a:r>
              <a:rPr lang="de-DE" sz="1800" b="0" dirty="0" err="1">
                <a:solidFill>
                  <a:schemeClr val="tx1"/>
                </a:solidFill>
                <a:latin typeface="Arial" panose="020B0604020202020204" pitchFamily="34" charset="0"/>
                <a:cs typeface="Arial" panose="020B0604020202020204" pitchFamily="34" charset="0"/>
              </a:rPr>
              <a:t>the</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federal</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state</a:t>
            </a:r>
            <a:r>
              <a:rPr lang="de-DE" sz="1800" b="0" dirty="0">
                <a:solidFill>
                  <a:schemeClr val="tx1"/>
                </a:solidFill>
                <a:latin typeface="Arial" panose="020B0604020202020204" pitchFamily="34" charset="0"/>
                <a:cs typeface="Arial" panose="020B0604020202020204" pitchFamily="34" charset="0"/>
              </a:rPr>
              <a:t> of </a:t>
            </a:r>
            <a:r>
              <a:rPr lang="de-DE" sz="1800" b="0" dirty="0" err="1" smtClean="0">
                <a:solidFill>
                  <a:schemeClr val="tx1"/>
                </a:solidFill>
                <a:latin typeface="Arial" panose="020B0604020202020204" pitchFamily="34" charset="0"/>
                <a:cs typeface="Arial" panose="020B0604020202020204" pitchFamily="34" charset="0"/>
              </a:rPr>
              <a:t>Baden-Wuerttemberg</a:t>
            </a:r>
            <a:r>
              <a:rPr lang="de-DE" sz="1800" b="0" dirty="0" smtClean="0">
                <a:solidFill>
                  <a:schemeClr val="tx1"/>
                </a:solidFill>
                <a:latin typeface="Arial" panose="020B0604020202020204" pitchFamily="34" charset="0"/>
                <a:cs typeface="Arial" panose="020B0604020202020204" pitchFamily="34" charset="0"/>
              </a:rPr>
              <a:t>:</a:t>
            </a:r>
            <a:endParaRPr lang="de-DE" sz="1800" b="0" dirty="0">
              <a:solidFill>
                <a:schemeClr val="tx1"/>
              </a:solidFill>
              <a:latin typeface="Arial" panose="020B0604020202020204" pitchFamily="34" charset="0"/>
              <a:cs typeface="Arial" panose="020B0604020202020204" pitchFamily="34" charset="0"/>
            </a:endParaRPr>
          </a:p>
          <a:p>
            <a:r>
              <a:rPr lang="de-DE" sz="1800" b="0" dirty="0">
                <a:solidFill>
                  <a:schemeClr val="tx1"/>
                </a:solidFill>
                <a:latin typeface="Arial" panose="020B0604020202020204" pitchFamily="34" charset="0"/>
                <a:cs typeface="Arial" panose="020B0604020202020204" pitchFamily="34" charset="0"/>
              </a:rPr>
              <a:t>Development of </a:t>
            </a:r>
            <a:r>
              <a:rPr lang="de-DE" sz="1800" b="0" dirty="0" err="1">
                <a:solidFill>
                  <a:schemeClr val="tx1"/>
                </a:solidFill>
                <a:latin typeface="Arial" panose="020B0604020202020204" pitchFamily="34" charset="0"/>
                <a:cs typeface="Arial" panose="020B0604020202020204" pitchFamily="34" charset="0"/>
              </a:rPr>
              <a:t>transport</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association</a:t>
            </a:r>
            <a:r>
              <a:rPr lang="de-DE" sz="1800" b="0" dirty="0">
                <a:solidFill>
                  <a:schemeClr val="tx1"/>
                </a:solidFill>
                <a:latin typeface="Arial" panose="020B0604020202020204" pitchFamily="34" charset="0"/>
                <a:cs typeface="Arial" panose="020B0604020202020204" pitchFamily="34" charset="0"/>
              </a:rPr>
              <a:t> KVV </a:t>
            </a:r>
            <a:r>
              <a:rPr lang="de-DE" sz="1800" b="0" dirty="0" err="1">
                <a:solidFill>
                  <a:schemeClr val="tx1"/>
                </a:solidFill>
                <a:latin typeface="Arial" panose="020B0604020202020204" pitchFamily="34" charset="0"/>
                <a:cs typeface="Arial" panose="020B0604020202020204" pitchFamily="34" charset="0"/>
              </a:rPr>
              <a:t>to</a:t>
            </a:r>
            <a:r>
              <a:rPr lang="de-DE" sz="1800" b="0" dirty="0">
                <a:solidFill>
                  <a:schemeClr val="tx1"/>
                </a:solidFill>
                <a:latin typeface="Arial" panose="020B0604020202020204" pitchFamily="34" charset="0"/>
                <a:cs typeface="Arial" panose="020B0604020202020204" pitchFamily="34" charset="0"/>
              </a:rPr>
              <a:t> a </a:t>
            </a:r>
            <a:r>
              <a:rPr lang="de-DE" sz="1800" b="0" dirty="0" err="1">
                <a:solidFill>
                  <a:schemeClr val="tx1"/>
                </a:solidFill>
                <a:latin typeface="Arial" panose="020B0604020202020204" pitchFamily="34" charset="0"/>
                <a:cs typeface="Arial" panose="020B0604020202020204" pitchFamily="34" charset="0"/>
              </a:rPr>
              <a:t>mobility</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network</a:t>
            </a:r>
            <a:r>
              <a:rPr lang="de-DE" sz="1800" b="0" dirty="0">
                <a:solidFill>
                  <a:schemeClr val="tx1"/>
                </a:solidFill>
                <a:latin typeface="Arial" panose="020B0604020202020204" pitchFamily="34" charset="0"/>
                <a:cs typeface="Arial" panose="020B0604020202020204" pitchFamily="34" charset="0"/>
              </a:rPr>
              <a:t>. </a:t>
            </a:r>
          </a:p>
          <a:p>
            <a:r>
              <a:rPr lang="de-DE" sz="1800" b="0" dirty="0">
                <a:solidFill>
                  <a:schemeClr val="tx1"/>
                </a:solidFill>
                <a:latin typeface="Arial" panose="020B0604020202020204" pitchFamily="34" charset="0"/>
                <a:cs typeface="Arial" panose="020B0604020202020204" pitchFamily="34" charset="0"/>
              </a:rPr>
              <a:t>Further </a:t>
            </a:r>
            <a:r>
              <a:rPr lang="de-DE" sz="1800" b="0" dirty="0" err="1">
                <a:solidFill>
                  <a:schemeClr val="tx1"/>
                </a:solidFill>
                <a:latin typeface="Arial" panose="020B0604020202020204" pitchFamily="34" charset="0"/>
                <a:cs typeface="Arial" panose="020B0604020202020204" pitchFamily="34" charset="0"/>
              </a:rPr>
              <a:t>line-up</a:t>
            </a:r>
            <a:r>
              <a:rPr lang="de-DE" sz="1800" b="0" dirty="0">
                <a:solidFill>
                  <a:schemeClr val="tx1"/>
                </a:solidFill>
                <a:latin typeface="Arial" panose="020B0604020202020204" pitchFamily="34" charset="0"/>
                <a:cs typeface="Arial" panose="020B0604020202020204" pitchFamily="34" charset="0"/>
              </a:rPr>
              <a:t> of </a:t>
            </a:r>
            <a:r>
              <a:rPr lang="de-DE" sz="1800" b="0" dirty="0" err="1">
                <a:solidFill>
                  <a:schemeClr val="tx1"/>
                </a:solidFill>
                <a:latin typeface="Arial" panose="020B0604020202020204" pitchFamily="34" charset="0"/>
                <a:cs typeface="Arial" panose="020B0604020202020204" pitchFamily="34" charset="0"/>
              </a:rPr>
              <a:t>mobility</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offers</a:t>
            </a:r>
            <a:r>
              <a:rPr lang="de-DE" sz="1800" b="0" dirty="0">
                <a:solidFill>
                  <a:schemeClr val="tx1"/>
                </a:solidFill>
                <a:latin typeface="Arial" panose="020B0604020202020204" pitchFamily="34" charset="0"/>
                <a:cs typeface="Arial" panose="020B0604020202020204" pitchFamily="34" charset="0"/>
              </a:rPr>
              <a:t> in </a:t>
            </a:r>
            <a:r>
              <a:rPr lang="de-DE" sz="1800" b="0" dirty="0" err="1" smtClean="0">
                <a:solidFill>
                  <a:schemeClr val="tx1"/>
                </a:solidFill>
                <a:latin typeface="Arial" panose="020B0604020202020204" pitchFamily="34" charset="0"/>
                <a:cs typeface="Arial" panose="020B0604020202020204" pitchFamily="34" charset="0"/>
              </a:rPr>
              <a:t>particular</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integration</a:t>
            </a:r>
            <a:r>
              <a:rPr lang="de-DE" sz="1800" b="0" dirty="0">
                <a:solidFill>
                  <a:schemeClr val="tx1"/>
                </a:solidFill>
                <a:latin typeface="Arial" panose="020B0604020202020204" pitchFamily="34" charset="0"/>
                <a:cs typeface="Arial" panose="020B0604020202020204" pitchFamily="34" charset="0"/>
              </a:rPr>
              <a:t> of </a:t>
            </a:r>
            <a:br>
              <a:rPr lang="de-DE" sz="1800" b="0" dirty="0">
                <a:solidFill>
                  <a:schemeClr val="tx1"/>
                </a:solidFill>
                <a:latin typeface="Arial" panose="020B0604020202020204" pitchFamily="34" charset="0"/>
                <a:cs typeface="Arial" panose="020B0604020202020204" pitchFamily="34" charset="0"/>
              </a:rPr>
            </a:br>
            <a:r>
              <a:rPr lang="de-DE" sz="1800" b="0" dirty="0" err="1">
                <a:solidFill>
                  <a:schemeClr val="tx1"/>
                </a:solidFill>
                <a:latin typeface="Arial" panose="020B0604020202020204" pitchFamily="34" charset="0"/>
                <a:cs typeface="Arial" panose="020B0604020202020204" pitchFamily="34" charset="0"/>
              </a:rPr>
              <a:t>Carsharing</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and</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Bikesharing</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provider</a:t>
            </a:r>
            <a:r>
              <a:rPr lang="de-DE" sz="1800" b="0" dirty="0">
                <a:solidFill>
                  <a:schemeClr val="tx1"/>
                </a:solidFill>
                <a:latin typeface="Arial" panose="020B0604020202020204" pitchFamily="34" charset="0"/>
                <a:cs typeface="Arial" panose="020B0604020202020204" pitchFamily="34" charset="0"/>
              </a:rPr>
              <a:t> in </a:t>
            </a:r>
            <a:r>
              <a:rPr lang="de-DE" sz="1800" b="0" dirty="0" err="1">
                <a:solidFill>
                  <a:schemeClr val="tx1"/>
                </a:solidFill>
                <a:latin typeface="Arial" panose="020B0604020202020204" pitchFamily="34" charset="0"/>
                <a:cs typeface="Arial" panose="020B0604020202020204" pitchFamily="34" charset="0"/>
              </a:rPr>
              <a:t>existing</a:t>
            </a:r>
            <a:r>
              <a:rPr lang="de-DE" sz="1800" b="0" dirty="0">
                <a:solidFill>
                  <a:schemeClr val="tx1"/>
                </a:solidFill>
                <a:latin typeface="Arial" panose="020B0604020202020204" pitchFamily="34" charset="0"/>
                <a:cs typeface="Arial" panose="020B0604020202020204" pitchFamily="34" charset="0"/>
              </a:rPr>
              <a:t> KVV-System </a:t>
            </a:r>
            <a:br>
              <a:rPr lang="de-DE" sz="1800" b="0" dirty="0">
                <a:solidFill>
                  <a:schemeClr val="tx1"/>
                </a:solidFill>
                <a:latin typeface="Arial" panose="020B0604020202020204" pitchFamily="34" charset="0"/>
                <a:cs typeface="Arial" panose="020B0604020202020204" pitchFamily="34" charset="0"/>
              </a:rPr>
            </a:br>
            <a:r>
              <a:rPr lang="de-DE" sz="1800" b="0" dirty="0">
                <a:solidFill>
                  <a:schemeClr val="tx1"/>
                </a:solidFill>
                <a:latin typeface="Arial" panose="020B0604020202020204" pitchFamily="34" charset="0"/>
                <a:cs typeface="Arial" panose="020B0604020202020204" pitchFamily="34" charset="0"/>
              </a:rPr>
              <a:t/>
            </a:r>
            <a:br>
              <a:rPr lang="de-DE" sz="1800" b="0" dirty="0">
                <a:solidFill>
                  <a:schemeClr val="tx1"/>
                </a:solidFill>
                <a:latin typeface="Arial" panose="020B0604020202020204" pitchFamily="34" charset="0"/>
                <a:cs typeface="Arial" panose="020B0604020202020204" pitchFamily="34" charset="0"/>
              </a:rPr>
            </a:br>
            <a:r>
              <a:rPr lang="de-DE" sz="1800" b="0" dirty="0" err="1">
                <a:solidFill>
                  <a:schemeClr val="tx1"/>
                </a:solidFill>
                <a:latin typeface="Arial" panose="020B0604020202020204" pitchFamily="34" charset="0"/>
                <a:cs typeface="Arial" panose="020B0604020202020204" pitchFamily="34" charset="0"/>
              </a:rPr>
              <a:t>Contruction</a:t>
            </a:r>
            <a:r>
              <a:rPr lang="de-DE" sz="1800" b="0" dirty="0">
                <a:solidFill>
                  <a:schemeClr val="tx1"/>
                </a:solidFill>
                <a:latin typeface="Arial" panose="020B0604020202020204" pitchFamily="34" charset="0"/>
                <a:cs typeface="Arial" panose="020B0604020202020204" pitchFamily="34" charset="0"/>
              </a:rPr>
              <a:t> of </a:t>
            </a:r>
            <a:r>
              <a:rPr lang="de-DE" sz="1800" b="0" dirty="0" err="1">
                <a:solidFill>
                  <a:schemeClr val="tx1"/>
                </a:solidFill>
                <a:latin typeface="Arial" panose="020B0604020202020204" pitchFamily="34" charset="0"/>
                <a:cs typeface="Arial" panose="020B0604020202020204" pitchFamily="34" charset="0"/>
              </a:rPr>
              <a:t>mobility</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stations</a:t>
            </a:r>
            <a:r>
              <a:rPr lang="de-DE" sz="1800" b="0" dirty="0">
                <a:solidFill>
                  <a:schemeClr val="tx1"/>
                </a:solidFill>
                <a:latin typeface="Arial" panose="020B0604020202020204" pitchFamily="34" charset="0"/>
                <a:cs typeface="Arial" panose="020B0604020202020204" pitchFamily="34" charset="0"/>
              </a:rPr>
              <a:t> at </a:t>
            </a:r>
            <a:r>
              <a:rPr lang="de-DE" sz="1800" b="0" dirty="0" err="1">
                <a:solidFill>
                  <a:schemeClr val="tx1"/>
                </a:solidFill>
                <a:latin typeface="Arial" panose="020B0604020202020204" pitchFamily="34" charset="0"/>
                <a:cs typeface="Arial" panose="020B0604020202020204" pitchFamily="34" charset="0"/>
              </a:rPr>
              <a:t>central</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points</a:t>
            </a:r>
            <a:r>
              <a:rPr lang="de-DE" sz="1800" b="0" dirty="0">
                <a:solidFill>
                  <a:schemeClr val="tx1"/>
                </a:solidFill>
                <a:latin typeface="Arial" panose="020B0604020202020204" pitchFamily="34" charset="0"/>
                <a:cs typeface="Arial" panose="020B0604020202020204" pitchFamily="34" charset="0"/>
              </a:rPr>
              <a:t> in </a:t>
            </a:r>
            <a:r>
              <a:rPr lang="de-DE" sz="1800" b="0" dirty="0" err="1">
                <a:solidFill>
                  <a:schemeClr val="tx1"/>
                </a:solidFill>
                <a:latin typeface="Arial" panose="020B0604020202020204" pitchFamily="34" charset="0"/>
                <a:cs typeface="Arial" panose="020B0604020202020204" pitchFamily="34" charset="0"/>
              </a:rPr>
              <a:t>the</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city</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and</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region</a:t>
            </a:r>
            <a:r>
              <a:rPr lang="de-DE" sz="1800" b="0" dirty="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There</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it</a:t>
            </a:r>
            <a:r>
              <a:rPr lang="de-DE" sz="1800" b="0" dirty="0" smtClean="0">
                <a:solidFill>
                  <a:schemeClr val="tx1"/>
                </a:solidFill>
                <a:latin typeface="Arial" panose="020B0604020202020204" pitchFamily="34" charset="0"/>
                <a:cs typeface="Arial" panose="020B0604020202020204" pitchFamily="34" charset="0"/>
              </a:rPr>
              <a:t> will </a:t>
            </a:r>
            <a:r>
              <a:rPr lang="de-DE" sz="1800" b="0" dirty="0" err="1" smtClean="0">
                <a:solidFill>
                  <a:schemeClr val="tx1"/>
                </a:solidFill>
                <a:latin typeface="Arial" panose="020B0604020202020204" pitchFamily="34" charset="0"/>
                <a:cs typeface="Arial" panose="020B0604020202020204" pitchFamily="34" charset="0"/>
              </a:rPr>
              <a:t>be</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possible</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to</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change</a:t>
            </a:r>
            <a:r>
              <a:rPr lang="de-DE" sz="1800" b="0" dirty="0" smtClean="0">
                <a:solidFill>
                  <a:schemeClr val="tx1"/>
                </a:solidFill>
                <a:latin typeface="Arial" panose="020B0604020202020204" pitchFamily="34" charset="0"/>
                <a:cs typeface="Arial" panose="020B0604020202020204" pitchFamily="34" charset="0"/>
              </a:rPr>
              <a:t> e.g. </a:t>
            </a:r>
            <a:r>
              <a:rPr lang="de-DE" sz="1800" b="0" dirty="0" err="1" smtClean="0">
                <a:solidFill>
                  <a:schemeClr val="tx1"/>
                </a:solidFill>
                <a:latin typeface="Arial" panose="020B0604020202020204" pitchFamily="34" charset="0"/>
                <a:cs typeface="Arial" panose="020B0604020202020204" pitchFamily="34" charset="0"/>
              </a:rPr>
              <a:t>from</a:t>
            </a:r>
            <a:r>
              <a:rPr lang="de-DE" sz="1800" b="0" dirty="0" smtClean="0">
                <a:solidFill>
                  <a:schemeClr val="tx1"/>
                </a:solidFill>
                <a:latin typeface="Arial" panose="020B0604020202020204" pitchFamily="34" charset="0"/>
                <a:cs typeface="Arial" panose="020B0604020202020204" pitchFamily="34" charset="0"/>
              </a:rPr>
              <a:t> tram-train </a:t>
            </a:r>
            <a:r>
              <a:rPr lang="de-DE" sz="1800" b="0" dirty="0" err="1" smtClean="0">
                <a:solidFill>
                  <a:schemeClr val="tx1"/>
                </a:solidFill>
                <a:latin typeface="Arial" panose="020B0604020202020204" pitchFamily="34" charset="0"/>
                <a:cs typeface="Arial" panose="020B0604020202020204" pitchFamily="34" charset="0"/>
              </a:rPr>
              <a:t>ro</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rental</a:t>
            </a:r>
            <a:r>
              <a:rPr lang="de-DE" sz="1800" b="0" dirty="0" smtClean="0">
                <a:solidFill>
                  <a:schemeClr val="tx1"/>
                </a:solidFill>
                <a:latin typeface="Arial" panose="020B0604020202020204" pitchFamily="34" charset="0"/>
                <a:cs typeface="Arial" panose="020B0604020202020204" pitchFamily="34" charset="0"/>
              </a:rPr>
              <a:t> bike, </a:t>
            </a:r>
            <a:r>
              <a:rPr lang="de-DE" sz="1800" b="0" dirty="0" err="1" smtClean="0">
                <a:solidFill>
                  <a:schemeClr val="tx1"/>
                </a:solidFill>
                <a:latin typeface="Arial" panose="020B0604020202020204" pitchFamily="34" charset="0"/>
                <a:cs typeface="Arial" panose="020B0604020202020204" pitchFamily="34" charset="0"/>
              </a:rPr>
              <a:t>carsharing</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o</a:t>
            </a:r>
            <a:r>
              <a:rPr lang="de-DE" sz="1800" b="0" dirty="0" err="1" smtClean="0">
                <a:solidFill>
                  <a:schemeClr val="tx1"/>
                </a:solidFill>
                <a:latin typeface="Arial" panose="020B0604020202020204" pitchFamily="34" charset="0"/>
                <a:cs typeface="Arial" panose="020B0604020202020204" pitchFamily="34" charset="0"/>
              </a:rPr>
              <a:t>r</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bus</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RegioMOVE</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creats</a:t>
            </a:r>
            <a:r>
              <a:rPr lang="de-DE" sz="1800" b="0" dirty="0" smtClean="0">
                <a:solidFill>
                  <a:schemeClr val="tx1"/>
                </a:solidFill>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all organizational, infrastructural and technical </a:t>
            </a:r>
            <a:r>
              <a:rPr lang="de-DE" sz="1800" b="0" dirty="0" err="1" smtClean="0">
                <a:solidFill>
                  <a:schemeClr val="tx1"/>
                </a:solidFill>
                <a:latin typeface="Arial" panose="020B0604020202020204" pitchFamily="34" charset="0"/>
                <a:cs typeface="Arial" panose="020B0604020202020204" pitchFamily="34" charset="0"/>
              </a:rPr>
              <a:t>basics</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for</a:t>
            </a:r>
            <a:r>
              <a:rPr lang="de-DE" sz="1800" b="0" dirty="0" smtClean="0">
                <a:solidFill>
                  <a:schemeClr val="tx1"/>
                </a:solidFill>
                <a:latin typeface="Arial" panose="020B0604020202020204" pitchFamily="34" charset="0"/>
                <a:cs typeface="Arial" panose="020B0604020202020204" pitchFamily="34" charset="0"/>
              </a:rPr>
              <a:t> such a </a:t>
            </a:r>
            <a:r>
              <a:rPr lang="de-DE" sz="1800" b="0" dirty="0" err="1" smtClean="0">
                <a:solidFill>
                  <a:schemeClr val="tx1"/>
                </a:solidFill>
                <a:latin typeface="Arial" panose="020B0604020202020204" pitchFamily="34" charset="0"/>
                <a:cs typeface="Arial" panose="020B0604020202020204" pitchFamily="34" charset="0"/>
              </a:rPr>
              <a:t>mobility</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network</a:t>
            </a:r>
            <a:r>
              <a:rPr lang="de-DE" sz="1800" b="0" dirty="0" smtClean="0">
                <a:solidFill>
                  <a:schemeClr val="tx1"/>
                </a:solidFill>
                <a:latin typeface="Arial" panose="020B0604020202020204" pitchFamily="34" charset="0"/>
                <a:cs typeface="Arial" panose="020B0604020202020204" pitchFamily="34" charset="0"/>
              </a:rPr>
              <a:t> at Karlsruhe. </a:t>
            </a:r>
          </a:p>
          <a:p>
            <a:r>
              <a:rPr lang="de-DE" sz="1800" b="0" dirty="0">
                <a:solidFill>
                  <a:schemeClr val="tx1"/>
                </a:solidFill>
                <a:latin typeface="Arial" panose="020B0604020202020204" pitchFamily="34" charset="0"/>
                <a:cs typeface="Arial" panose="020B0604020202020204" pitchFamily="34" charset="0"/>
              </a:rPr>
              <a:t/>
            </a:r>
            <a:br>
              <a:rPr lang="de-DE" sz="1800" b="0" dirty="0">
                <a:solidFill>
                  <a:schemeClr val="tx1"/>
                </a:solidFill>
                <a:latin typeface="Arial" panose="020B0604020202020204" pitchFamily="34" charset="0"/>
                <a:cs typeface="Arial" panose="020B0604020202020204" pitchFamily="34" charset="0"/>
              </a:rPr>
            </a:br>
            <a:r>
              <a:rPr lang="de-DE" sz="1800" b="0" dirty="0">
                <a:solidFill>
                  <a:schemeClr val="tx1"/>
                </a:solidFill>
                <a:latin typeface="Arial" panose="020B0604020202020204" pitchFamily="34" charset="0"/>
                <a:cs typeface="Arial" panose="020B0604020202020204" pitchFamily="34" charset="0"/>
              </a:rPr>
              <a:t>The </a:t>
            </a:r>
            <a:r>
              <a:rPr lang="de-DE" sz="1800" b="0" dirty="0" err="1">
                <a:solidFill>
                  <a:schemeClr val="tx1"/>
                </a:solidFill>
                <a:latin typeface="Arial" panose="020B0604020202020204" pitchFamily="34" charset="0"/>
                <a:cs typeface="Arial" panose="020B0604020202020204" pitchFamily="34" charset="0"/>
              </a:rPr>
              <a:t>project</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RegioMOVE</a:t>
            </a:r>
            <a:r>
              <a:rPr lang="de-DE" sz="1800" b="0" dirty="0">
                <a:solidFill>
                  <a:schemeClr val="tx1"/>
                </a:solidFill>
                <a:latin typeface="Arial" panose="020B0604020202020204" pitchFamily="34" charset="0"/>
                <a:cs typeface="Arial" panose="020B0604020202020204" pitchFamily="34" charset="0"/>
              </a:rPr>
              <a:t> was </a:t>
            </a:r>
            <a:r>
              <a:rPr lang="de-DE" sz="1800" b="0" dirty="0" err="1">
                <a:solidFill>
                  <a:schemeClr val="tx1"/>
                </a:solidFill>
                <a:latin typeface="Arial" panose="020B0604020202020204" pitchFamily="34" charset="0"/>
                <a:cs typeface="Arial" panose="020B0604020202020204" pitchFamily="34" charset="0"/>
              </a:rPr>
              <a:t>award-winning</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as</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one</a:t>
            </a:r>
            <a:r>
              <a:rPr lang="de-DE" sz="1800" b="0" dirty="0">
                <a:solidFill>
                  <a:schemeClr val="tx1"/>
                </a:solidFill>
                <a:latin typeface="Arial" panose="020B0604020202020204" pitchFamily="34" charset="0"/>
                <a:cs typeface="Arial" panose="020B0604020202020204" pitchFamily="34" charset="0"/>
              </a:rPr>
              <a:t> of 21 </a:t>
            </a:r>
            <a:r>
              <a:rPr lang="de-DE" sz="1800" b="0" dirty="0" err="1">
                <a:solidFill>
                  <a:schemeClr val="tx1"/>
                </a:solidFill>
                <a:latin typeface="Arial" panose="020B0604020202020204" pitchFamily="34" charset="0"/>
                <a:cs typeface="Arial" panose="020B0604020202020204" pitchFamily="34" charset="0"/>
              </a:rPr>
              <a:t>lighthouse</a:t>
            </a:r>
            <a:r>
              <a:rPr lang="de-DE" sz="1800" b="0" dirty="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projects</a:t>
            </a:r>
            <a:r>
              <a:rPr lang="de-DE" sz="1800" b="0" dirty="0" smtClean="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by</a:t>
            </a:r>
            <a:r>
              <a:rPr lang="de-DE" sz="1800" b="0" dirty="0" smtClean="0">
                <a:solidFill>
                  <a:schemeClr val="tx1"/>
                </a:solidFill>
                <a:latin typeface="Arial" panose="020B0604020202020204" pitchFamily="34" charset="0"/>
                <a:cs typeface="Arial" panose="020B0604020202020204" pitchFamily="34" charset="0"/>
              </a:rPr>
              <a:t> a </a:t>
            </a:r>
            <a:r>
              <a:rPr lang="de-DE" sz="1800" b="0" dirty="0" err="1">
                <a:solidFill>
                  <a:schemeClr val="tx1"/>
                </a:solidFill>
                <a:latin typeface="Arial" panose="020B0604020202020204" pitchFamily="34" charset="0"/>
                <a:cs typeface="Arial" panose="020B0604020202020204" pitchFamily="34" charset="0"/>
              </a:rPr>
              <a:t>competition</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for</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innovation</a:t>
            </a:r>
            <a:r>
              <a:rPr lang="de-DE" sz="1800" b="0" dirty="0">
                <a:solidFill>
                  <a:schemeClr val="tx1"/>
                </a:solidFill>
                <a:latin typeface="Arial" panose="020B0604020202020204" pitchFamily="34" charset="0"/>
                <a:cs typeface="Arial" panose="020B0604020202020204" pitchFamily="34" charset="0"/>
              </a:rPr>
              <a:t> </a:t>
            </a:r>
            <a:r>
              <a:rPr lang="de-DE" sz="1800" b="0" dirty="0" err="1">
                <a:solidFill>
                  <a:schemeClr val="tx1"/>
                </a:solidFill>
                <a:latin typeface="Arial" panose="020B0604020202020204" pitchFamily="34" charset="0"/>
                <a:cs typeface="Arial" panose="020B0604020202020204" pitchFamily="34" charset="0"/>
              </a:rPr>
              <a:t>and</a:t>
            </a:r>
            <a:r>
              <a:rPr lang="de-DE" sz="1800" b="0" dirty="0">
                <a:solidFill>
                  <a:schemeClr val="tx1"/>
                </a:solidFill>
                <a:latin typeface="Arial" panose="020B0604020202020204" pitchFamily="34" charset="0"/>
                <a:cs typeface="Arial" panose="020B0604020202020204" pitchFamily="34" charset="0"/>
              </a:rPr>
              <a:t> </a:t>
            </a:r>
            <a:r>
              <a:rPr lang="de-DE" sz="1800" b="0" dirty="0" err="1" smtClean="0">
                <a:solidFill>
                  <a:schemeClr val="tx1"/>
                </a:solidFill>
                <a:latin typeface="Arial" panose="020B0604020202020204" pitchFamily="34" charset="0"/>
                <a:cs typeface="Arial" panose="020B0604020202020204" pitchFamily="34" charset="0"/>
              </a:rPr>
              <a:t>sustainability</a:t>
            </a:r>
            <a:r>
              <a:rPr lang="de-DE" sz="1800" b="0" dirty="0" smtClean="0">
                <a:solidFill>
                  <a:schemeClr val="tx1"/>
                </a:solidFill>
                <a:latin typeface="Arial" panose="020B0604020202020204" pitchFamily="34" charset="0"/>
                <a:cs typeface="Arial" panose="020B0604020202020204" pitchFamily="34" charset="0"/>
              </a:rPr>
              <a:t>.</a:t>
            </a:r>
            <a:endParaRPr lang="de-DE" sz="1800" b="0" dirty="0">
              <a:solidFill>
                <a:schemeClr val="tx1"/>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2"/>
          </p:nvPr>
        </p:nvSpPr>
        <p:spPr/>
        <p:txBody>
          <a:bodyPr/>
          <a:lstStyle/>
          <a:p>
            <a:fld id="{8EE4D688-8A93-6D45-BDD0-48CE623BED81}" type="slidenum">
              <a:rPr lang="fr-FR" smtClean="0"/>
              <a:pPr/>
              <a:t>27</a:t>
            </a:fld>
            <a:endParaRPr lang="fr-FR" dirty="0"/>
          </a:p>
        </p:txBody>
      </p:sp>
    </p:spTree>
    <p:extLst>
      <p:ext uri="{BB962C8B-B14F-4D97-AF65-F5344CB8AC3E}">
        <p14:creationId xmlns:p14="http://schemas.microsoft.com/office/powerpoint/2010/main" val="84678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ctrTitle"/>
          </p:nvPr>
        </p:nvSpPr>
        <p:spPr>
          <a:xfrm>
            <a:off x="709684" y="1368662"/>
            <a:ext cx="8202304" cy="5268112"/>
          </a:xfrm>
        </p:spPr>
        <p:txBody>
          <a:bodyPr/>
          <a:lstStyle/>
          <a:p>
            <a:pPr algn="r"/>
            <a:r>
              <a:rPr lang="en-GB" sz="1200" dirty="0" smtClean="0">
                <a:latin typeface="Lucida Sans" pitchFamily="34" charset="0"/>
              </a:rPr>
              <a:t/>
            </a:r>
            <a:br>
              <a:rPr lang="en-GB" sz="1200" dirty="0" smtClean="0">
                <a:latin typeface="Lucida Sans" pitchFamily="34" charset="0"/>
              </a:rPr>
            </a:br>
            <a:r>
              <a:rPr lang="en-GB" sz="3600" dirty="0" smtClean="0">
                <a:latin typeface="Rockwell" pitchFamily="18" charset="0"/>
              </a:rPr>
              <a:t>SDC – sustainable Development Commission</a:t>
            </a:r>
            <a:br>
              <a:rPr lang="en-GB" sz="3600" dirty="0" smtClean="0">
                <a:latin typeface="Rockwell" pitchFamily="18" charset="0"/>
              </a:rPr>
            </a:br>
            <a:r>
              <a:rPr lang="en-GB" sz="3600" dirty="0" smtClean="0">
                <a:latin typeface="Rockwell" pitchFamily="18" charset="0"/>
              </a:rPr>
              <a:t>26</a:t>
            </a:r>
            <a:r>
              <a:rPr lang="en-GB" sz="3600" baseline="30000" dirty="0" smtClean="0">
                <a:latin typeface="Rockwell" pitchFamily="18" charset="0"/>
              </a:rPr>
              <a:t>th</a:t>
            </a:r>
            <a:r>
              <a:rPr lang="en-GB" sz="3600" dirty="0" smtClean="0">
                <a:latin typeface="Rockwell" pitchFamily="18" charset="0"/>
              </a:rPr>
              <a:t> – 28</a:t>
            </a:r>
            <a:r>
              <a:rPr lang="en-GB" sz="3600" baseline="30000" dirty="0" smtClean="0">
                <a:latin typeface="Rockwell" pitchFamily="18" charset="0"/>
              </a:rPr>
              <a:t>th</a:t>
            </a:r>
            <a:r>
              <a:rPr lang="en-GB" sz="3600" dirty="0" smtClean="0">
                <a:latin typeface="Rockwell" pitchFamily="18" charset="0"/>
              </a:rPr>
              <a:t> October, Stockholm</a:t>
            </a:r>
            <a:br>
              <a:rPr lang="en-GB" sz="3600" dirty="0" smtClean="0">
                <a:latin typeface="Rockwell" pitchFamily="18" charset="0"/>
              </a:rPr>
            </a:br>
            <a:r>
              <a:rPr lang="en-GB" sz="3600" dirty="0">
                <a:latin typeface="Rockwell" pitchFamily="18" charset="0"/>
              </a:rPr>
              <a:t/>
            </a:r>
            <a:br>
              <a:rPr lang="en-GB" sz="3600" dirty="0">
                <a:latin typeface="Rockwell" pitchFamily="18" charset="0"/>
              </a:rPr>
            </a:br>
            <a:r>
              <a:rPr lang="en-GB" sz="2600" dirty="0" smtClean="0">
                <a:latin typeface="Rockwell" pitchFamily="18" charset="0"/>
              </a:rPr>
              <a:t>contribution to the Round Table</a:t>
            </a:r>
            <a:r>
              <a:rPr lang="en-GB" sz="2600" dirty="0">
                <a:latin typeface="Rockwell" pitchFamily="18" charset="0"/>
              </a:rPr>
              <a:t/>
            </a:r>
            <a:br>
              <a:rPr lang="en-GB" sz="2600" dirty="0">
                <a:latin typeface="Rockwell" pitchFamily="18" charset="0"/>
              </a:rPr>
            </a:br>
            <a:r>
              <a:rPr lang="de-AT" sz="2800" dirty="0"/>
              <a:t>WIENER LINIEN GmbH &amp; Co KG</a:t>
            </a:r>
            <a:r>
              <a:rPr lang="en-GB" sz="2600" dirty="0" smtClean="0">
                <a:latin typeface="Rockwell" pitchFamily="18" charset="0"/>
              </a:rPr>
              <a:t/>
            </a:r>
            <a:br>
              <a:rPr lang="en-GB" sz="2600" dirty="0" smtClean="0">
                <a:latin typeface="Rockwell" pitchFamily="18" charset="0"/>
              </a:rPr>
            </a:br>
            <a:r>
              <a:rPr lang="en-GB" sz="2600" dirty="0">
                <a:latin typeface="Rockwell" pitchFamily="18" charset="0"/>
              </a:rPr>
              <a:t/>
            </a:r>
            <a:br>
              <a:rPr lang="en-GB" sz="2600" dirty="0">
                <a:latin typeface="Rockwell" pitchFamily="18" charset="0"/>
              </a:rPr>
            </a:br>
            <a:r>
              <a:rPr lang="en-GB" sz="2600" dirty="0" smtClean="0">
                <a:latin typeface="Rockwell" pitchFamily="18" charset="0"/>
              </a:rPr>
              <a:t/>
            </a:r>
            <a:br>
              <a:rPr lang="en-GB" sz="2600" dirty="0" smtClean="0">
                <a:latin typeface="Rockwell" pitchFamily="18" charset="0"/>
              </a:rPr>
            </a:br>
            <a:r>
              <a:rPr lang="en-GB" sz="2600" dirty="0">
                <a:latin typeface="Rockwell" pitchFamily="18" charset="0"/>
              </a:rPr>
              <a:t/>
            </a:r>
            <a:br>
              <a:rPr lang="en-GB" sz="2600" dirty="0">
                <a:latin typeface="Rockwell" pitchFamily="18" charset="0"/>
              </a:rPr>
            </a:br>
            <a:r>
              <a:rPr lang="en-GB" sz="1400" dirty="0" smtClean="0">
                <a:latin typeface="Rockwell" pitchFamily="18" charset="0"/>
              </a:rPr>
              <a:t>To return by mail until October 20</a:t>
            </a:r>
            <a:r>
              <a:rPr lang="en-GB" sz="1400" baseline="30000" dirty="0" smtClean="0">
                <a:latin typeface="Rockwell" pitchFamily="18" charset="0"/>
              </a:rPr>
              <a:t>th</a:t>
            </a:r>
            <a:r>
              <a:rPr lang="en-GB" sz="1400" dirty="0" smtClean="0">
                <a:latin typeface="Rockwell" pitchFamily="18" charset="0"/>
              </a:rPr>
              <a:t> to heipp.gunnar@swm.de</a:t>
            </a:r>
            <a:br>
              <a:rPr lang="en-GB" sz="1400" dirty="0" smtClean="0">
                <a:latin typeface="Rockwell" pitchFamily="18" charset="0"/>
              </a:rPr>
            </a:br>
            <a:endParaRPr lang="en-GB" sz="1400" b="0" dirty="0">
              <a:latin typeface="Rockwell"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3000" dirty="0" smtClean="0"/>
              <a:t>My company’s current state of Sustainable Procurement</a:t>
            </a:r>
            <a:endParaRPr lang="en-GB" sz="3000" dirty="0"/>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29</a:t>
            </a:fld>
            <a:endParaRPr lang="fr-FR" dirty="0"/>
          </a:p>
        </p:txBody>
      </p:sp>
      <p:sp>
        <p:nvSpPr>
          <p:cNvPr id="4" name="Textfeld 3"/>
          <p:cNvSpPr txBox="1"/>
          <p:nvPr/>
        </p:nvSpPr>
        <p:spPr>
          <a:xfrm>
            <a:off x="467032" y="1953087"/>
            <a:ext cx="7701379" cy="2308324"/>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Austrian </a:t>
            </a:r>
            <a:r>
              <a:rPr lang="de-DE" dirty="0" err="1" smtClean="0">
                <a:latin typeface="Arial" panose="020B0604020202020204" pitchFamily="34" charset="0"/>
                <a:cs typeface="Arial" panose="020B0604020202020204" pitchFamily="34" charset="0"/>
              </a:rPr>
              <a:t>federal</a:t>
            </a:r>
            <a:r>
              <a:rPr lang="de-DE" dirty="0" smtClean="0">
                <a:latin typeface="Arial" panose="020B0604020202020204" pitchFamily="34" charset="0"/>
                <a:cs typeface="Arial" panose="020B0604020202020204" pitchFamily="34" charset="0"/>
              </a:rPr>
              <a:t> Law </a:t>
            </a:r>
            <a:r>
              <a:rPr lang="de-DE" dirty="0" err="1" smtClean="0">
                <a:latin typeface="Arial" panose="020B0604020202020204" pitchFamily="34" charset="0"/>
                <a:cs typeface="Arial" panose="020B0604020202020204" pitchFamily="34" charset="0"/>
              </a:rPr>
              <a:t>is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very</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restrictive</a:t>
            </a:r>
            <a:r>
              <a:rPr lang="de-DE" dirty="0" smtClean="0">
                <a:latin typeface="Arial" panose="020B0604020202020204" pitchFamily="34" charset="0"/>
                <a:cs typeface="Arial" panose="020B0604020202020204" pitchFamily="34" charset="0"/>
              </a:rPr>
              <a:t> -&gt; </a:t>
            </a:r>
            <a:r>
              <a:rPr lang="de-DE" dirty="0" err="1" smtClean="0">
                <a:latin typeface="Arial" panose="020B0604020202020204" pitchFamily="34" charset="0"/>
                <a:cs typeface="Arial" panose="020B0604020202020204" pitchFamily="34" charset="0"/>
              </a:rPr>
              <a:t>principles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of</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law</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head</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towards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sustainibility</a:t>
            </a:r>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err="1" smtClean="0">
                <a:latin typeface="Arial" panose="020B0604020202020204" pitchFamily="34" charset="0"/>
                <a:cs typeface="Arial" panose="020B0604020202020204" pitchFamily="34" charset="0"/>
              </a:rPr>
              <a:t>Execution</a:t>
            </a:r>
            <a:r>
              <a:rPr lang="de-DE" dirty="0" smtClean="0">
                <a:latin typeface="Arial" panose="020B0604020202020204" pitchFamily="34" charset="0"/>
                <a:cs typeface="Arial" panose="020B0604020202020204" pitchFamily="34" charset="0"/>
              </a:rPr>
              <a:t> on operational </a:t>
            </a:r>
            <a:r>
              <a:rPr lang="de-DE" dirty="0" err="1" smtClean="0">
                <a:latin typeface="Arial" panose="020B0604020202020204" pitchFamily="34" charset="0"/>
                <a:cs typeface="Arial" panose="020B0604020202020204" pitchFamily="34" charset="0"/>
              </a:rPr>
              <a:t>level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is</a:t>
            </a:r>
            <a:r>
              <a:rPr lang="de-DE" dirty="0" smtClean="0">
                <a:latin typeface="Arial" panose="020B0604020202020204" pitchFamily="34" charset="0"/>
                <a:cs typeface="Arial" panose="020B0604020202020204" pitchFamily="34" charset="0"/>
              </a:rPr>
              <a:t> not </a:t>
            </a:r>
            <a:r>
              <a:rPr lang="de-DE" dirty="0" err="1" smtClean="0">
                <a:latin typeface="Arial" panose="020B0604020202020204" pitchFamily="34" charset="0"/>
                <a:cs typeface="Arial" panose="020B0604020202020204" pitchFamily="34" charset="0"/>
              </a:rPr>
              <a:t>always</a:t>
            </a:r>
            <a:r>
              <a:rPr lang="de-DE" dirty="0" smtClean="0">
                <a:latin typeface="Arial" panose="020B0604020202020204" pitchFamily="34" charset="0"/>
                <a:cs typeface="Arial" panose="020B0604020202020204" pitchFamily="34" charset="0"/>
              </a:rPr>
              <a:t> easy (Bestbieterprinzip)</a:t>
            </a:r>
          </a:p>
          <a:p>
            <a:endParaRPr lang="de-DE" dirty="0">
              <a:latin typeface="Arial" panose="020B0604020202020204" pitchFamily="34" charset="0"/>
              <a:cs typeface="Arial" panose="020B0604020202020204" pitchFamily="34" charset="0"/>
            </a:endParaRPr>
          </a:p>
          <a:p>
            <a:r>
              <a:rPr lang="de-DE" dirty="0" err="1" smtClean="0">
                <a:latin typeface="Arial" panose="020B0604020202020204" pitchFamily="34" charset="0"/>
                <a:cs typeface="Arial" panose="020B0604020202020204" pitchFamily="34" charset="0"/>
              </a:rPr>
              <a:t>Ecological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Footprint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as</a:t>
            </a:r>
            <a:r>
              <a:rPr lang="de-DE" dirty="0" smtClean="0">
                <a:latin typeface="Arial" panose="020B0604020202020204" pitchFamily="34" charset="0"/>
                <a:cs typeface="Arial" panose="020B0604020202020204" pitchFamily="34" charset="0"/>
              </a:rPr>
              <a:t> Filter </a:t>
            </a:r>
            <a:r>
              <a:rPr lang="de-DE" dirty="0" err="1" smtClean="0">
                <a:latin typeface="Arial" panose="020B0604020202020204" pitchFamily="34" charset="0"/>
                <a:cs typeface="Arial" panose="020B0604020202020204" pitchFamily="34" charset="0"/>
              </a:rPr>
              <a:t>where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to</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look</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for</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further</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improvement</a:t>
            </a:r>
            <a:endParaRPr lang="de-DE" dirty="0" smtClean="0">
              <a:latin typeface="Arial" panose="020B0604020202020204" pitchFamily="34" charset="0"/>
              <a:cs typeface="Arial" panose="020B0604020202020204" pitchFamily="34" charset="0"/>
            </a:endParaRPr>
          </a:p>
          <a:p>
            <a:pPr marL="342900" indent="-342900">
              <a:buFont typeface="+mj-lt"/>
              <a:buAutoNum type="arabicPeriod"/>
            </a:pPr>
            <a:r>
              <a:rPr lang="de-DE" dirty="0" smtClean="0">
                <a:latin typeface="Arial" panose="020B0604020202020204" pitchFamily="34" charset="0"/>
                <a:cs typeface="Arial" panose="020B0604020202020204" pitchFamily="34" charset="0"/>
              </a:rPr>
              <a:t>Workshops, </a:t>
            </a:r>
            <a:r>
              <a:rPr lang="de-DE" dirty="0" err="1" smtClean="0">
                <a:latin typeface="Arial" panose="020B0604020202020204" pitchFamily="34" charset="0"/>
                <a:cs typeface="Arial" panose="020B0604020202020204" pitchFamily="34" charset="0"/>
              </a:rPr>
              <a:t>fuels</a:t>
            </a:r>
            <a:r>
              <a:rPr lang="de-DE" dirty="0" smtClean="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4434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022879"/>
          </a:xfrm>
        </p:spPr>
        <p:txBody>
          <a:bodyPr/>
          <a:lstStyle/>
          <a:p>
            <a:r>
              <a:rPr lang="en-GB" sz="3000" dirty="0" smtClean="0"/>
              <a:t>My company’s Current activities Around Health + Public Transport</a:t>
            </a:r>
            <a:endParaRPr lang="en-GB" sz="3000" dirty="0"/>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3</a:t>
            </a:fld>
            <a:endParaRPr lang="fr-FR" dirty="0"/>
          </a:p>
        </p:txBody>
      </p:sp>
      <p:sp>
        <p:nvSpPr>
          <p:cNvPr id="7" name="Textfeld 6"/>
          <p:cNvSpPr txBox="1"/>
          <p:nvPr/>
        </p:nvSpPr>
        <p:spPr>
          <a:xfrm>
            <a:off x="467032" y="1953087"/>
            <a:ext cx="7701379" cy="1477328"/>
          </a:xfrm>
          <a:prstGeom prst="rect">
            <a:avLst/>
          </a:prstGeom>
          <a:noFill/>
        </p:spPr>
        <p:txBody>
          <a:bodyPr wrap="square" rtlCol="0">
            <a:spAutoFit/>
          </a:bodyPr>
          <a:lstStyle/>
          <a:p>
            <a:r>
              <a:rPr lang="en-US" dirty="0" err="1" smtClean="0">
                <a:latin typeface="Arial" panose="020B0604020202020204" pitchFamily="34" charset="0"/>
                <a:cs typeface="Arial" panose="020B0604020202020204" pitchFamily="34" charset="0"/>
              </a:rPr>
              <a:t>Västtrafik</a:t>
            </a:r>
            <a:r>
              <a:rPr lang="en-US" dirty="0" smtClean="0">
                <a:latin typeface="Arial" panose="020B0604020202020204" pitchFamily="34" charset="0"/>
                <a:cs typeface="Arial" panose="020B0604020202020204" pitchFamily="34" charset="0"/>
              </a:rPr>
              <a:t> is working with Combined mobility and is now procuring a technical platform to be able to combine public transport with other sustainable modes and services, such as bicycle rent, goods delivery and car-sharing</a:t>
            </a:r>
          </a:p>
          <a:p>
            <a:endParaRPr lang="de-DE" dirty="0">
              <a:latin typeface="Arial" panose="020B0604020202020204" pitchFamily="34" charset="0"/>
              <a:cs typeface="Arial" panose="020B0604020202020204" pitchFamily="34" charset="0"/>
            </a:endParaRPr>
          </a:p>
        </p:txBody>
      </p:sp>
      <p:pic>
        <p:nvPicPr>
          <p:cNvPr id="8" name="Platshållare för bild 7"/>
          <p:cNvPicPr>
            <a:picLocks noChangeAspect="1"/>
          </p:cNvPicPr>
          <p:nvPr/>
        </p:nvPicPr>
        <p:blipFill>
          <a:blip r:embed="rId3" cstate="print">
            <a:extLst>
              <a:ext uri="{28A0092B-C50C-407E-A947-70E740481C1C}">
                <a14:useLocalDpi xmlns:a14="http://schemas.microsoft.com/office/drawing/2010/main" val="0"/>
              </a:ext>
            </a:extLst>
          </a:blip>
          <a:srcRect l="16324" r="16324"/>
          <a:stretch>
            <a:fillRect/>
          </a:stretch>
        </p:blipFill>
        <p:spPr>
          <a:xfrm>
            <a:off x="5142613" y="3105665"/>
            <a:ext cx="3025798" cy="3146198"/>
          </a:xfrm>
          <a:prstGeom prst="rect">
            <a:avLst/>
          </a:prstGeom>
        </p:spPr>
      </p:pic>
      <p:sp>
        <p:nvSpPr>
          <p:cNvPr id="4" name="textruta 3"/>
          <p:cNvSpPr txBox="1"/>
          <p:nvPr/>
        </p:nvSpPr>
        <p:spPr>
          <a:xfrm>
            <a:off x="733167" y="5870770"/>
            <a:ext cx="3163330" cy="646331"/>
          </a:xfrm>
          <a:prstGeom prst="rect">
            <a:avLst/>
          </a:prstGeom>
          <a:noFill/>
        </p:spPr>
        <p:txBody>
          <a:bodyPr wrap="square" rtlCol="0">
            <a:spAutoFit/>
          </a:bodyPr>
          <a:lstStyle/>
          <a:p>
            <a:r>
              <a:rPr lang="en-US" dirty="0" smtClean="0"/>
              <a:t>Combined mobility for sustainable modes</a:t>
            </a:r>
            <a:endParaRPr lang="en-US" dirty="0"/>
          </a:p>
        </p:txBody>
      </p:sp>
      <p:pic>
        <p:nvPicPr>
          <p:cNvPr id="9" name="Platshållare för bild 18"/>
          <p:cNvPicPr>
            <a:picLocks noChangeAspect="1"/>
          </p:cNvPicPr>
          <p:nvPr/>
        </p:nvPicPr>
        <p:blipFill>
          <a:blip r:embed="rId4" cstate="print">
            <a:extLst>
              <a:ext uri="{28A0092B-C50C-407E-A947-70E740481C1C}">
                <a14:useLocalDpi xmlns:a14="http://schemas.microsoft.com/office/drawing/2010/main" val="0"/>
              </a:ext>
            </a:extLst>
          </a:blip>
          <a:srcRect l="2136" r="2136"/>
          <a:stretch>
            <a:fillRect/>
          </a:stretch>
        </p:blipFill>
        <p:spPr>
          <a:xfrm>
            <a:off x="597224" y="3131184"/>
            <a:ext cx="2463150" cy="2561162"/>
          </a:xfrm>
          <a:prstGeom prst="rect">
            <a:avLst/>
          </a:prstGeom>
        </p:spPr>
      </p:pic>
    </p:spTree>
    <p:extLst>
      <p:ext uri="{BB962C8B-B14F-4D97-AF65-F5344CB8AC3E}">
        <p14:creationId xmlns:p14="http://schemas.microsoft.com/office/powerpoint/2010/main" val="4120773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022879"/>
          </a:xfrm>
        </p:spPr>
        <p:txBody>
          <a:bodyPr/>
          <a:lstStyle/>
          <a:p>
            <a:r>
              <a:rPr lang="en-GB" sz="3000" dirty="0" smtClean="0"/>
              <a:t>My company’s Current activities Around Health + Public Transport</a:t>
            </a:r>
            <a:endParaRPr lang="en-GB" sz="3000" dirty="0"/>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30</a:t>
            </a:fld>
            <a:endParaRPr lang="fr-FR" dirty="0"/>
          </a:p>
        </p:txBody>
      </p:sp>
      <p:sp>
        <p:nvSpPr>
          <p:cNvPr id="7" name="Textfeld 6"/>
          <p:cNvSpPr txBox="1"/>
          <p:nvPr/>
        </p:nvSpPr>
        <p:spPr>
          <a:xfrm>
            <a:off x="467032" y="1953087"/>
            <a:ext cx="7701379" cy="3416320"/>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WL </a:t>
            </a:r>
            <a:r>
              <a:rPr lang="de-DE" dirty="0" err="1" smtClean="0">
                <a:latin typeface="Arial" panose="020B0604020202020204" pitchFamily="34" charset="0"/>
                <a:cs typeface="Arial" panose="020B0604020202020204" pitchFamily="34" charset="0"/>
              </a:rPr>
              <a:t>make</a:t>
            </a:r>
            <a:r>
              <a:rPr lang="de-DE" dirty="0" smtClean="0">
                <a:latin typeface="Arial" panose="020B0604020202020204" pitchFamily="34" charset="0"/>
                <a:cs typeface="Arial" panose="020B0604020202020204" pitchFamily="34" charset="0"/>
              </a:rPr>
              <a:t> a </a:t>
            </a:r>
            <a:r>
              <a:rPr lang="de-DE" dirty="0" err="1" smtClean="0">
                <a:latin typeface="Arial" panose="020B0604020202020204" pitchFamily="34" charset="0"/>
                <a:cs typeface="Arial" panose="020B0604020202020204" pitchFamily="34" charset="0"/>
              </a:rPr>
              <a:t>lot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of</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efford</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towards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full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electrification</a:t>
            </a:r>
            <a:r>
              <a:rPr lang="de-DE" dirty="0" smtClean="0">
                <a:latin typeface="Arial" panose="020B0604020202020204" pitchFamily="34" charset="0"/>
                <a:cs typeface="Arial" panose="020B0604020202020204" pitchFamily="34" charset="0"/>
              </a:rPr>
              <a:t> -&gt; </a:t>
            </a:r>
            <a:r>
              <a:rPr lang="de-DE" dirty="0" err="1" smtClean="0">
                <a:latin typeface="Arial" panose="020B0604020202020204" pitchFamily="34" charset="0"/>
                <a:cs typeface="Arial" panose="020B0604020202020204" pitchFamily="34" charset="0"/>
              </a:rPr>
              <a:t>zero</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emissions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local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and</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procurement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of</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renewables</a:t>
            </a:r>
            <a:r>
              <a:rPr lang="de-DE" dirty="0" smtClean="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Austrian </a:t>
            </a:r>
            <a:r>
              <a:rPr lang="de-DE" dirty="0" err="1" smtClean="0">
                <a:latin typeface="Arial" panose="020B0604020202020204" pitchFamily="34" charset="0"/>
                <a:cs typeface="Arial" panose="020B0604020202020204" pitchFamily="34" charset="0"/>
              </a:rPr>
              <a:t>federal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law</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for</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employees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give</a:t>
            </a:r>
            <a:r>
              <a:rPr lang="de-DE" dirty="0" smtClean="0">
                <a:latin typeface="Arial" panose="020B0604020202020204" pitchFamily="34" charset="0"/>
                <a:cs typeface="Arial" panose="020B0604020202020204" pitchFamily="34" charset="0"/>
              </a:rPr>
              <a:t> an </a:t>
            </a:r>
            <a:r>
              <a:rPr lang="de-DE" dirty="0" err="1" smtClean="0">
                <a:latin typeface="Arial" panose="020B0604020202020204" pitchFamily="34" charset="0"/>
                <a:cs typeface="Arial" panose="020B0604020202020204" pitchFamily="34" charset="0"/>
              </a:rPr>
              <a:t>already</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tight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frame</a:t>
            </a:r>
            <a:r>
              <a:rPr lang="de-DE" dirty="0" smtClean="0">
                <a:latin typeface="Arial" panose="020B0604020202020204" pitchFamily="34" charset="0"/>
                <a:cs typeface="Arial" panose="020B0604020202020204" pitchFamily="34" charset="0"/>
              </a:rPr>
              <a:t>, marginal </a:t>
            </a:r>
            <a:r>
              <a:rPr lang="de-DE" dirty="0" err="1" smtClean="0">
                <a:latin typeface="Arial" panose="020B0604020202020204" pitchFamily="34" charset="0"/>
                <a:cs typeface="Arial" panose="020B0604020202020204" pitchFamily="34" charset="0"/>
              </a:rPr>
              <a:t>costs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are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very</a:t>
            </a:r>
            <a:r>
              <a:rPr lang="de-DE" dirty="0" smtClean="0">
                <a:latin typeface="Arial" panose="020B0604020202020204" pitchFamily="34" charset="0"/>
                <a:cs typeface="Arial" panose="020B0604020202020204" pitchFamily="34" charset="0"/>
              </a:rPr>
              <a:t> high.</a:t>
            </a:r>
          </a:p>
          <a:p>
            <a:endParaRPr lang="de-DE" dirty="0">
              <a:latin typeface="Arial" panose="020B0604020202020204" pitchFamily="34" charset="0"/>
              <a:cs typeface="Arial" panose="020B0604020202020204" pitchFamily="34" charset="0"/>
            </a:endParaRPr>
          </a:p>
          <a:p>
            <a:r>
              <a:rPr lang="de-DE" dirty="0" err="1" smtClean="0">
                <a:latin typeface="Arial" panose="020B0604020202020204" pitchFamily="34" charset="0"/>
                <a:cs typeface="Arial" panose="020B0604020202020204" pitchFamily="34" charset="0"/>
              </a:rPr>
              <a:t>Steady</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monitoring</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of</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health</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status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of</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employees</a:t>
            </a:r>
            <a:r>
              <a:rPr lang="de-DE" dirty="0" smtClean="0">
                <a:latin typeface="Arial" panose="020B0604020202020204" pitchFamily="34" charset="0"/>
                <a:cs typeface="Arial" panose="020B0604020202020204" pitchFamily="34" charset="0"/>
              </a:rPr>
              <a:t> (Gesundheitstage), </a:t>
            </a:r>
            <a:r>
              <a:rPr lang="de-DE" dirty="0" err="1" smtClean="0">
                <a:latin typeface="Arial" panose="020B0604020202020204" pitchFamily="34" charset="0"/>
                <a:cs typeface="Arial" panose="020B0604020202020204" pitchFamily="34" charset="0"/>
              </a:rPr>
              <a:t>regular</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checks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special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management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scheme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for</a:t>
            </a:r>
            <a:r>
              <a:rPr lang="de-DE" dirty="0" smtClean="0">
                <a:latin typeface="Arial" panose="020B0604020202020204" pitchFamily="34" charset="0"/>
                <a:cs typeface="Arial" panose="020B0604020202020204" pitchFamily="34" charset="0"/>
              </a:rPr>
              <a:t> Gesundheitsmanagement </a:t>
            </a:r>
            <a:r>
              <a:rPr lang="de-DE" dirty="0" err="1" smtClean="0">
                <a:latin typeface="Arial" panose="020B0604020202020204" pitchFamily="34" charset="0"/>
                <a:cs typeface="Arial" panose="020B0604020202020204" pitchFamily="34" charset="0"/>
              </a:rPr>
              <a:t>and</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Krankenstandsrückkehrgespräch</a:t>
            </a:r>
            <a:r>
              <a:rPr lang="de-DE" dirty="0" smtClean="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Evaluation </a:t>
            </a:r>
            <a:r>
              <a:rPr lang="de-DE" dirty="0" err="1" smtClean="0">
                <a:latin typeface="Arial" panose="020B0604020202020204" pitchFamily="34" charset="0"/>
                <a:cs typeface="Arial" panose="020B0604020202020204" pitchFamily="34" charset="0"/>
              </a:rPr>
              <a:t>of</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Hazards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and</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Dangers</a:t>
            </a:r>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589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7"/>
            <a:ext cx="8598023" cy="1475505"/>
          </a:xfrm>
        </p:spPr>
        <p:txBody>
          <a:bodyPr/>
          <a:lstStyle/>
          <a:p>
            <a:r>
              <a:rPr lang="en-GB" sz="3000" dirty="0" smtClean="0"/>
              <a:t>My company’s activities to promote the role of public transport for a sustainable city</a:t>
            </a:r>
            <a:endParaRPr lang="en-GB" sz="3000" dirty="0"/>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31</a:t>
            </a:fld>
            <a:endParaRPr lang="fr-FR" dirty="0"/>
          </a:p>
        </p:txBody>
      </p:sp>
      <p:sp>
        <p:nvSpPr>
          <p:cNvPr id="7" name="Textfeld 6"/>
          <p:cNvSpPr txBox="1"/>
          <p:nvPr/>
        </p:nvSpPr>
        <p:spPr>
          <a:xfrm>
            <a:off x="467032" y="1953087"/>
            <a:ext cx="7701379" cy="2308324"/>
          </a:xfrm>
          <a:prstGeom prst="rect">
            <a:avLst/>
          </a:prstGeom>
          <a:noFill/>
        </p:spPr>
        <p:txBody>
          <a:bodyPr wrap="square" rtlCol="0">
            <a:spAutoFit/>
          </a:bodyPr>
          <a:lstStyle/>
          <a:p>
            <a:pPr marL="342900" indent="-342900">
              <a:buFont typeface="+mj-lt"/>
              <a:buAutoNum type="arabicPeriod"/>
            </a:pPr>
            <a:r>
              <a:rPr lang="de-DE" dirty="0" smtClean="0">
                <a:latin typeface="Arial" panose="020B0604020202020204" pitchFamily="34" charset="0"/>
                <a:cs typeface="Arial" panose="020B0604020202020204" pitchFamily="34" charset="0"/>
              </a:rPr>
              <a:t>Space Efficiency (Research Programm) </a:t>
            </a:r>
            <a:r>
              <a:rPr lang="de-DE" dirty="0" err="1" smtClean="0">
                <a:latin typeface="Arial" panose="020B0604020202020204" pitchFamily="34" charset="0"/>
                <a:cs typeface="Arial" panose="020B0604020202020204" pitchFamily="34" charset="0"/>
              </a:rPr>
              <a:t>see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next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slide</a:t>
            </a:r>
            <a:endParaRPr lang="de-DE" dirty="0" smtClean="0">
              <a:latin typeface="Arial" panose="020B0604020202020204" pitchFamily="34" charset="0"/>
              <a:cs typeface="Arial" panose="020B0604020202020204" pitchFamily="34" charset="0"/>
            </a:endParaRPr>
          </a:p>
          <a:p>
            <a:pPr marL="342900" indent="-342900">
              <a:buFont typeface="+mj-lt"/>
              <a:buAutoNum type="arabicPeriod"/>
            </a:pPr>
            <a:r>
              <a:rPr lang="de-DE" dirty="0" err="1" smtClean="0">
                <a:latin typeface="Arial" panose="020B0604020202020204" pitchFamily="34" charset="0"/>
                <a:cs typeface="Arial" panose="020B0604020202020204" pitchFamily="34" charset="0"/>
              </a:rPr>
              <a:t>Ecological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Footprint</a:t>
            </a:r>
            <a:endParaRPr lang="de-DE" dirty="0" smtClean="0">
              <a:latin typeface="Arial" panose="020B0604020202020204" pitchFamily="34" charset="0"/>
              <a:cs typeface="Arial" panose="020B0604020202020204" pitchFamily="34" charset="0"/>
            </a:endParaRPr>
          </a:p>
          <a:p>
            <a:pPr marL="342900" indent="-342900">
              <a:buFont typeface="+mj-lt"/>
              <a:buAutoNum type="arabicPeriod"/>
            </a:pPr>
            <a:r>
              <a:rPr lang="de-DE" dirty="0" err="1" smtClean="0">
                <a:latin typeface="Arial" panose="020B0604020202020204" pitchFamily="34" charset="0"/>
                <a:cs typeface="Arial" panose="020B0604020202020204" pitchFamily="34" charset="0"/>
              </a:rPr>
              <a:t>Energy</a:t>
            </a:r>
            <a:r>
              <a:rPr lang="de-DE" dirty="0" smtClean="0">
                <a:latin typeface="Arial" panose="020B0604020202020204" pitchFamily="34" charset="0"/>
                <a:cs typeface="Arial" panose="020B0604020202020204" pitchFamily="34" charset="0"/>
              </a:rPr>
              <a:t> Efficiency (</a:t>
            </a:r>
            <a:r>
              <a:rPr lang="de-DE" dirty="0" err="1" smtClean="0">
                <a:latin typeface="Arial" panose="020B0604020202020204" pitchFamily="34" charset="0"/>
                <a:cs typeface="Arial" panose="020B0604020202020204" pitchFamily="34" charset="0"/>
              </a:rPr>
              <a:t>federal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law</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level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special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leaflet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for</a:t>
            </a:r>
            <a:r>
              <a:rPr lang="de-DE" dirty="0" smtClean="0">
                <a:latin typeface="Arial" panose="020B0604020202020204" pitchFamily="34" charset="0"/>
                <a:cs typeface="Arial" panose="020B0604020202020204" pitchFamily="34" charset="0"/>
              </a:rPr>
              <a:t> Public Transport </a:t>
            </a:r>
            <a:r>
              <a:rPr lang="de-DE" dirty="0" err="1" smtClean="0">
                <a:latin typeface="Arial" panose="020B0604020202020204" pitchFamily="34" charset="0"/>
                <a:cs typeface="Arial" panose="020B0604020202020204" pitchFamily="34" charset="0"/>
              </a:rPr>
              <a:t>and</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shifted</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energy</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from</a:t>
            </a:r>
            <a:r>
              <a:rPr lang="de-DE" dirty="0" smtClean="0">
                <a:latin typeface="Arial" panose="020B0604020202020204" pitchFamily="34" charset="0"/>
                <a:cs typeface="Arial" panose="020B0604020202020204" pitchFamily="34" charset="0"/>
              </a:rPr>
              <a:t> MIT)</a:t>
            </a:r>
          </a:p>
          <a:p>
            <a:pPr marL="342900" indent="-342900">
              <a:buFont typeface="+mj-lt"/>
              <a:buAutoNum type="arabicPeriod"/>
            </a:pPr>
            <a:r>
              <a:rPr lang="de-DE" dirty="0" smtClean="0">
                <a:latin typeface="Arial" panose="020B0604020202020204" pitchFamily="34" charset="0"/>
                <a:cs typeface="Arial" panose="020B0604020202020204" pitchFamily="34" charset="0"/>
              </a:rPr>
              <a:t>TOD </a:t>
            </a:r>
            <a:r>
              <a:rPr lang="de-DE" dirty="0" err="1" smtClean="0">
                <a:latin typeface="Arial" panose="020B0604020202020204" pitchFamily="34" charset="0"/>
                <a:cs typeface="Arial" panose="020B0604020202020204" pitchFamily="34" charset="0"/>
              </a:rPr>
              <a:t>with</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new</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and</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enlarged</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workshop</a:t>
            </a:r>
            <a:r>
              <a:rPr lang="de-DE" dirty="0" smtClean="0">
                <a:latin typeface="Arial" panose="020B0604020202020204" pitchFamily="34" charset="0"/>
                <a:cs typeface="Arial" panose="020B0604020202020204" pitchFamily="34" charset="0"/>
              </a:rPr>
              <a:t> KAGRAN </a:t>
            </a:r>
            <a:r>
              <a:rPr lang="de-DE" dirty="0" err="1" smtClean="0">
                <a:latin typeface="Arial" panose="020B0604020202020204" pitchFamily="34" charset="0"/>
                <a:cs typeface="Arial" panose="020B0604020202020204" pitchFamily="34" charset="0"/>
              </a:rPr>
              <a:t>see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next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next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slide</a:t>
            </a:r>
            <a:r>
              <a:rPr lang="de-DE" smtClean="0">
                <a:latin typeface="Arial" panose="020B0604020202020204" pitchFamily="34" charset="0"/>
                <a:cs typeface="Arial" panose="020B0604020202020204" pitchFamily="34" charset="0"/>
              </a:rPr>
              <a:t>.</a:t>
            </a:r>
            <a:endParaRPr lang="de-DE"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589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smtClean="0"/>
              <a:t>Capacity</a:t>
            </a:r>
            <a:r>
              <a:rPr lang="fr-FR" dirty="0" smtClean="0"/>
              <a:t> </a:t>
            </a:r>
            <a:r>
              <a:rPr lang="fr-FR" dirty="0" err="1" smtClean="0"/>
              <a:t>Comparison</a:t>
            </a:r>
            <a:endParaRPr lang="fr-FR" dirty="0"/>
          </a:p>
        </p:txBody>
      </p:sp>
      <p:graphicFrame>
        <p:nvGraphicFramePr>
          <p:cNvPr id="4" name="Diagramm 3"/>
          <p:cNvGraphicFramePr/>
          <p:nvPr>
            <p:extLst>
              <p:ext uri="{D42A27DB-BD31-4B8C-83A1-F6EECF244321}">
                <p14:modId xmlns:p14="http://schemas.microsoft.com/office/powerpoint/2010/main" val="1460239228"/>
              </p:ext>
            </p:extLst>
          </p:nvPr>
        </p:nvGraphicFramePr>
        <p:xfrm>
          <a:off x="7044" y="1916832"/>
          <a:ext cx="5153025" cy="3672408"/>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descr="D:\Users\NMELUK\Downloads\12996025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57" r="12377"/>
          <a:stretch/>
        </p:blipFill>
        <p:spPr bwMode="auto">
          <a:xfrm>
            <a:off x="5121969" y="2496292"/>
            <a:ext cx="3990975" cy="284638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7160931" y="5373796"/>
            <a:ext cx="1088760" cy="215444"/>
          </a:xfrm>
          <a:prstGeom prst="rect">
            <a:avLst/>
          </a:prstGeom>
          <a:noFill/>
        </p:spPr>
        <p:txBody>
          <a:bodyPr wrap="none" rtlCol="0">
            <a:spAutoFit/>
          </a:bodyPr>
          <a:lstStyle/>
          <a:p>
            <a:pPr algn="r"/>
            <a:r>
              <a:rPr lang="de-AT" sz="800" dirty="0" smtClean="0"/>
              <a:t>© 2015 Bildstrecke.at</a:t>
            </a:r>
            <a:endParaRPr lang="de-AT" sz="800" dirty="0"/>
          </a:p>
        </p:txBody>
      </p:sp>
    </p:spTree>
    <p:extLst>
      <p:ext uri="{BB962C8B-B14F-4D97-AF65-F5344CB8AC3E}">
        <p14:creationId xmlns:p14="http://schemas.microsoft.com/office/powerpoint/2010/main" val="414436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smtClean="0"/>
              <a:t>Development</a:t>
            </a:r>
            <a:r>
              <a:rPr lang="fr-FR" dirty="0" smtClean="0"/>
              <a:t> </a:t>
            </a:r>
            <a:r>
              <a:rPr lang="fr-FR" dirty="0" err="1" smtClean="0"/>
              <a:t>Depot</a:t>
            </a:r>
            <a:r>
              <a:rPr lang="fr-FR" dirty="0" smtClean="0"/>
              <a:t> </a:t>
            </a:r>
            <a:r>
              <a:rPr lang="fr-FR" dirty="0" err="1" smtClean="0"/>
              <a:t>Kagran</a:t>
            </a:r>
            <a:endParaRPr lang="fr-FR" dirty="0"/>
          </a:p>
        </p:txBody>
      </p:sp>
      <p:pic>
        <p:nvPicPr>
          <p:cNvPr id="2" name="Grafik 1" descr="20160819_Überbauungsstudie Bhf. Kagran Totalvariante Endversion.pdf - Adobe Reader"/>
          <p:cNvPicPr>
            <a:picLocks noChangeAspect="1"/>
          </p:cNvPicPr>
          <p:nvPr/>
        </p:nvPicPr>
        <p:blipFill rotWithShape="1">
          <a:blip r:embed="rId2">
            <a:extLst>
              <a:ext uri="{28A0092B-C50C-407E-A947-70E740481C1C}">
                <a14:useLocalDpi xmlns:a14="http://schemas.microsoft.com/office/drawing/2010/main" val="0"/>
              </a:ext>
            </a:extLst>
          </a:blip>
          <a:srcRect l="9194" t="20144" r="6822" b="29929"/>
          <a:stretch/>
        </p:blipFill>
        <p:spPr>
          <a:xfrm>
            <a:off x="107504" y="2060847"/>
            <a:ext cx="9036496" cy="2930253"/>
          </a:xfrm>
          <a:prstGeom prst="rect">
            <a:avLst/>
          </a:prstGeom>
        </p:spPr>
      </p:pic>
      <p:sp>
        <p:nvSpPr>
          <p:cNvPr id="8" name="Textfeld 7"/>
          <p:cNvSpPr txBox="1"/>
          <p:nvPr/>
        </p:nvSpPr>
        <p:spPr>
          <a:xfrm>
            <a:off x="7884368" y="5064367"/>
            <a:ext cx="1124026" cy="215444"/>
          </a:xfrm>
          <a:prstGeom prst="rect">
            <a:avLst/>
          </a:prstGeom>
          <a:noFill/>
        </p:spPr>
        <p:txBody>
          <a:bodyPr wrap="none" rtlCol="0">
            <a:spAutoFit/>
          </a:bodyPr>
          <a:lstStyle/>
          <a:p>
            <a:pPr algn="r"/>
            <a:r>
              <a:rPr lang="de-AT" sz="800" dirty="0" smtClean="0"/>
              <a:t>© 2016 Wiener Linien </a:t>
            </a:r>
            <a:endParaRPr lang="de-AT" sz="800" dirty="0"/>
          </a:p>
        </p:txBody>
      </p:sp>
    </p:spTree>
    <p:extLst>
      <p:ext uri="{BB962C8B-B14F-4D97-AF65-F5344CB8AC3E}">
        <p14:creationId xmlns:p14="http://schemas.microsoft.com/office/powerpoint/2010/main" val="388638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7"/>
            <a:ext cx="8598023" cy="1475505"/>
          </a:xfrm>
        </p:spPr>
        <p:txBody>
          <a:bodyPr/>
          <a:lstStyle/>
          <a:p>
            <a:r>
              <a:rPr lang="en-GB" sz="3000" dirty="0" smtClean="0"/>
              <a:t>My company’s activities to promote the role of public transport for a sustainable city</a:t>
            </a:r>
            <a:endParaRPr lang="en-GB" sz="3000" dirty="0"/>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4</a:t>
            </a:fld>
            <a:endParaRPr lang="fr-FR" dirty="0"/>
          </a:p>
        </p:txBody>
      </p:sp>
      <p:sp>
        <p:nvSpPr>
          <p:cNvPr id="7" name="Textfeld 6"/>
          <p:cNvSpPr txBox="1"/>
          <p:nvPr/>
        </p:nvSpPr>
        <p:spPr>
          <a:xfrm>
            <a:off x="467032" y="1953087"/>
            <a:ext cx="7701379" cy="286232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Developed and endorsed a definition of Sustainable development for </a:t>
            </a:r>
            <a:r>
              <a:rPr lang="en-US" dirty="0" err="1" smtClean="0">
                <a:latin typeface="Arial" panose="020B0604020202020204" pitchFamily="34" charset="0"/>
                <a:cs typeface="Arial" panose="020B0604020202020204" pitchFamily="34" charset="0"/>
              </a:rPr>
              <a:t>Västtrafik</a:t>
            </a:r>
            <a:r>
              <a:rPr lang="en-US" dirty="0" smtClean="0">
                <a:latin typeface="Arial" panose="020B0604020202020204" pitchFamily="34" charset="0"/>
                <a:cs typeface="Arial" panose="020B0604020202020204" pitchFamily="34" charset="0"/>
              </a:rPr>
              <a:t>, including environmental, social, (society and staff) and economic dimensions.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All units will revise how they can contribute to the definition and add activities and outputs to be able to reach the goals in the definition.</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For example: Our Infrastructure department is developing a manual for the buildings/terminals and the maintenance. </a:t>
            </a:r>
          </a:p>
          <a:p>
            <a:endParaRPr lang="de-DE" dirty="0">
              <a:latin typeface="Arial" panose="020B0604020202020204" pitchFamily="34" charset="0"/>
              <a:cs typeface="Arial" panose="020B0604020202020204" pitchFamily="34" charset="0"/>
            </a:endParaRP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814" y="4137597"/>
            <a:ext cx="2084624" cy="2354790"/>
          </a:xfrm>
          <a:prstGeom prst="rect">
            <a:avLst/>
          </a:prstGeom>
        </p:spPr>
      </p:pic>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307" y="4998999"/>
            <a:ext cx="3162172" cy="1675950"/>
          </a:xfrm>
          <a:prstGeom prst="rect">
            <a:avLst/>
          </a:prstGeom>
        </p:spPr>
      </p:pic>
      <p:grpSp>
        <p:nvGrpSpPr>
          <p:cNvPr id="10" name="Grupp 9"/>
          <p:cNvGrpSpPr/>
          <p:nvPr/>
        </p:nvGrpSpPr>
        <p:grpSpPr>
          <a:xfrm>
            <a:off x="3134263" y="4815409"/>
            <a:ext cx="2372268" cy="1718526"/>
            <a:chOff x="5586338" y="1821656"/>
            <a:chExt cx="3145722" cy="2278835"/>
          </a:xfrm>
        </p:grpSpPr>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6338" y="1821656"/>
              <a:ext cx="1133314" cy="2262982"/>
            </a:xfrm>
            <a:prstGeom prst="rect">
              <a:avLst/>
            </a:prstGeom>
          </p:spPr>
        </p:pic>
        <p:pic>
          <p:nvPicPr>
            <p:cNvPr id="12" name="Bildobjekt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7742" y="1970140"/>
              <a:ext cx="747893" cy="2114497"/>
            </a:xfrm>
            <a:prstGeom prst="rect">
              <a:avLst/>
            </a:prstGeom>
          </p:spPr>
        </p:pic>
        <p:pic>
          <p:nvPicPr>
            <p:cNvPr id="13" name="Bildobjekt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8535" y="1964056"/>
              <a:ext cx="1123720" cy="2128257"/>
            </a:xfrm>
            <a:prstGeom prst="rect">
              <a:avLst/>
            </a:prstGeom>
          </p:spPr>
        </p:pic>
        <p:pic>
          <p:nvPicPr>
            <p:cNvPr id="14" name="Bildobjekt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0406" y="1993835"/>
              <a:ext cx="751654" cy="2106656"/>
            </a:xfrm>
            <a:prstGeom prst="rect">
              <a:avLst/>
            </a:prstGeom>
          </p:spPr>
        </p:pic>
      </p:grpSp>
    </p:spTree>
    <p:extLst>
      <p:ext uri="{BB962C8B-B14F-4D97-AF65-F5344CB8AC3E}">
        <p14:creationId xmlns:p14="http://schemas.microsoft.com/office/powerpoint/2010/main" val="2726936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ctrTitle"/>
          </p:nvPr>
        </p:nvSpPr>
        <p:spPr>
          <a:xfrm>
            <a:off x="709684" y="1368662"/>
            <a:ext cx="8202304" cy="5268112"/>
          </a:xfrm>
        </p:spPr>
        <p:txBody>
          <a:bodyPr/>
          <a:lstStyle/>
          <a:p>
            <a:pPr algn="r"/>
            <a:r>
              <a:rPr lang="en-GB" sz="1200" dirty="0">
                <a:latin typeface="Lucida Sans" pitchFamily="34" charset="0"/>
              </a:rPr>
              <a:t/>
            </a:r>
            <a:br>
              <a:rPr lang="en-GB" sz="1200" dirty="0">
                <a:latin typeface="Lucida Sans" pitchFamily="34" charset="0"/>
              </a:rPr>
            </a:br>
            <a:r>
              <a:rPr lang="en-GB" sz="3600" dirty="0">
                <a:latin typeface="Rockwell" pitchFamily="18" charset="0"/>
              </a:rPr>
              <a:t>SDC – sustainable Development Commission</a:t>
            </a:r>
            <a:br>
              <a:rPr lang="en-GB" sz="3600" dirty="0">
                <a:latin typeface="Rockwell" pitchFamily="18" charset="0"/>
              </a:rPr>
            </a:br>
            <a:r>
              <a:rPr lang="en-GB" sz="3600" dirty="0">
                <a:latin typeface="Rockwell" pitchFamily="18" charset="0"/>
              </a:rPr>
              <a:t>26</a:t>
            </a:r>
            <a:r>
              <a:rPr lang="en-GB" sz="3600" baseline="30000" dirty="0">
                <a:latin typeface="Rockwell" pitchFamily="18" charset="0"/>
              </a:rPr>
              <a:t>th</a:t>
            </a:r>
            <a:r>
              <a:rPr lang="en-GB" sz="3600" dirty="0">
                <a:latin typeface="Rockwell" pitchFamily="18" charset="0"/>
              </a:rPr>
              <a:t> – 28</a:t>
            </a:r>
            <a:r>
              <a:rPr lang="en-GB" sz="3600" baseline="30000" dirty="0">
                <a:latin typeface="Rockwell" pitchFamily="18" charset="0"/>
              </a:rPr>
              <a:t>th</a:t>
            </a:r>
            <a:r>
              <a:rPr lang="en-GB" sz="3600" dirty="0">
                <a:latin typeface="Rockwell" pitchFamily="18" charset="0"/>
              </a:rPr>
              <a:t> October, Stockholm</a:t>
            </a:r>
            <a:br>
              <a:rPr lang="en-GB" sz="3600" dirty="0">
                <a:latin typeface="Rockwell" pitchFamily="18" charset="0"/>
              </a:rPr>
            </a:br>
            <a:r>
              <a:rPr lang="en-GB" sz="3600" dirty="0">
                <a:latin typeface="Rockwell" pitchFamily="18" charset="0"/>
              </a:rPr>
              <a:t/>
            </a:r>
            <a:br>
              <a:rPr lang="en-GB" sz="3600" dirty="0">
                <a:latin typeface="Rockwell" pitchFamily="18" charset="0"/>
              </a:rPr>
            </a:br>
            <a:r>
              <a:rPr lang="en-GB" sz="2600" dirty="0">
                <a:latin typeface="Rockwell" pitchFamily="18" charset="0"/>
              </a:rPr>
              <a:t>contribution to the Round </a:t>
            </a:r>
            <a:r>
              <a:rPr lang="en-GB" sz="2600" dirty="0" err="1">
                <a:latin typeface="Rockwell" pitchFamily="18" charset="0"/>
              </a:rPr>
              <a:t>TaBLE</a:t>
            </a:r>
            <a:r>
              <a:rPr lang="en-GB" sz="2600" dirty="0">
                <a:latin typeface="Rockwell" pitchFamily="18" charset="0"/>
              </a:rPr>
              <a:t/>
            </a:r>
            <a:br>
              <a:rPr lang="en-GB" sz="2600" dirty="0">
                <a:latin typeface="Rockwell" pitchFamily="18" charset="0"/>
              </a:rPr>
            </a:br>
            <a:r>
              <a:rPr lang="en-GB" sz="2600" dirty="0">
                <a:latin typeface="Rockwell" pitchFamily="18" charset="0"/>
              </a:rPr>
              <a:t>ESG Matters Limited</a:t>
            </a:r>
            <a:br>
              <a:rPr lang="en-GB" sz="2600" dirty="0">
                <a:latin typeface="Rockwell" pitchFamily="18" charset="0"/>
              </a:rPr>
            </a:br>
            <a:r>
              <a:rPr lang="en-GB" sz="2600" dirty="0">
                <a:latin typeface="Rockwell" pitchFamily="18" charset="0"/>
              </a:rPr>
              <a:t>Dr Glenn Frommer</a:t>
            </a:r>
            <a:br>
              <a:rPr lang="en-GB" sz="2600" dirty="0">
                <a:latin typeface="Rockwell" pitchFamily="18" charset="0"/>
              </a:rPr>
            </a:br>
            <a:r>
              <a:rPr lang="en-GB" sz="2600" dirty="0">
                <a:latin typeface="Rockwell" pitchFamily="18" charset="0"/>
              </a:rPr>
              <a:t/>
            </a:r>
            <a:br>
              <a:rPr lang="en-GB" sz="2600" dirty="0">
                <a:latin typeface="Rockwell" pitchFamily="18" charset="0"/>
              </a:rPr>
            </a:br>
            <a:r>
              <a:rPr lang="en-GB" sz="2600" dirty="0">
                <a:latin typeface="Rockwell" pitchFamily="18" charset="0"/>
              </a:rPr>
              <a:t/>
            </a:r>
            <a:br>
              <a:rPr lang="en-GB" sz="2600" dirty="0">
                <a:latin typeface="Rockwell" pitchFamily="18" charset="0"/>
              </a:rPr>
            </a:br>
            <a:r>
              <a:rPr lang="en-GB" sz="2600" dirty="0">
                <a:latin typeface="Rockwell" pitchFamily="18" charset="0"/>
              </a:rPr>
              <a:t/>
            </a:r>
            <a:br>
              <a:rPr lang="en-GB" sz="2600" dirty="0">
                <a:latin typeface="Rockwell" pitchFamily="18" charset="0"/>
              </a:rPr>
            </a:br>
            <a:r>
              <a:rPr lang="en-GB" sz="1400" dirty="0">
                <a:latin typeface="Rockwell" pitchFamily="18" charset="0"/>
              </a:rPr>
              <a:t/>
            </a:r>
            <a:br>
              <a:rPr lang="en-GB" sz="1400" dirty="0">
                <a:latin typeface="Rockwell" pitchFamily="18" charset="0"/>
              </a:rPr>
            </a:br>
            <a:endParaRPr lang="en-GB" sz="1400" b="0" dirty="0">
              <a:latin typeface="Rockwell" pitchFamily="18" charset="0"/>
            </a:endParaRPr>
          </a:p>
        </p:txBody>
      </p:sp>
    </p:spTree>
    <p:extLst>
      <p:ext uri="{BB962C8B-B14F-4D97-AF65-F5344CB8AC3E}">
        <p14:creationId xmlns:p14="http://schemas.microsoft.com/office/powerpoint/2010/main" val="2961323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7"/>
            <a:ext cx="8598023" cy="1475505"/>
          </a:xfrm>
        </p:spPr>
        <p:txBody>
          <a:bodyPr/>
          <a:lstStyle/>
          <a:p>
            <a:r>
              <a:rPr lang="en-GB" sz="3000" dirty="0"/>
              <a:t>ESG Matters’ activities to promote the role of public transport for a sustainable city</a:t>
            </a:r>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6</a:t>
            </a:fld>
            <a:endParaRPr lang="fr-FR" dirty="0"/>
          </a:p>
        </p:txBody>
      </p:sp>
      <p:sp>
        <p:nvSpPr>
          <p:cNvPr id="7" name="Textfeld 6"/>
          <p:cNvSpPr txBox="1"/>
          <p:nvPr/>
        </p:nvSpPr>
        <p:spPr>
          <a:xfrm>
            <a:off x="467032" y="2016698"/>
            <a:ext cx="7701379" cy="6740307"/>
          </a:xfrm>
          <a:prstGeom prst="rect">
            <a:avLst/>
          </a:prstGeom>
          <a:noFill/>
        </p:spPr>
        <p:txBody>
          <a:bodyPr wrap="square" rtlCol="0">
            <a:spAutoFit/>
          </a:bodyPr>
          <a:lstStyle/>
          <a:p>
            <a:r>
              <a:rPr lang="en-GB" sz="2000" b="1" dirty="0"/>
              <a:t>13</a:t>
            </a:r>
            <a:r>
              <a:rPr lang="en-GB" sz="2000" b="1" baseline="30000" dirty="0"/>
              <a:t>th</a:t>
            </a:r>
            <a:r>
              <a:rPr lang="en-GB" sz="2000" b="1" dirty="0"/>
              <a:t> UIC International Conference on Railway Sustainability </a:t>
            </a:r>
          </a:p>
          <a:p>
            <a:endParaRPr lang="en-GB" b="1"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de-DE" dirty="0">
                <a:latin typeface="Arial" panose="020B0604020202020204" pitchFamily="34" charset="0"/>
                <a:cs typeface="Arial" panose="020B0604020202020204" pitchFamily="34" charset="0"/>
              </a:rPr>
              <a:t>330 </a:t>
            </a:r>
            <a:r>
              <a:rPr lang="de-DE" dirty="0" err="1">
                <a:latin typeface="Arial" panose="020B0604020202020204" pitchFamily="34" charset="0"/>
                <a:cs typeface="Arial" panose="020B0604020202020204" pitchFamily="34" charset="0"/>
              </a:rPr>
              <a:t>Participants</a:t>
            </a:r>
            <a:r>
              <a:rPr lang="de-DE"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representing</a:t>
            </a:r>
            <a:r>
              <a:rPr lang="de-DE" dirty="0">
                <a:latin typeface="Arial" panose="020B0604020202020204" pitchFamily="34" charset="0"/>
                <a:cs typeface="Arial" panose="020B0604020202020204" pitchFamily="34" charset="0"/>
              </a:rPr>
              <a:t> 25 countries, </a:t>
            </a:r>
            <a:r>
              <a:rPr lang="de-DE" dirty="0" err="1">
                <a:latin typeface="Arial" panose="020B0604020202020204" pitchFamily="34" charset="0"/>
                <a:cs typeface="Arial" panose="020B0604020202020204" pitchFamily="34" charset="0"/>
              </a:rPr>
              <a:t>hosted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by</a:t>
            </a:r>
            <a:r>
              <a:rPr lang="de-DE" dirty="0">
                <a:latin typeface="Arial" panose="020B0604020202020204" pitchFamily="34" charset="0"/>
                <a:cs typeface="Arial" panose="020B0604020202020204" pitchFamily="34" charset="0"/>
              </a:rPr>
              <a:t> OBB </a:t>
            </a:r>
          </a:p>
          <a:p>
            <a:pPr marL="285750" indent="-285750">
              <a:buClr>
                <a:srgbClr val="FF0000"/>
              </a:buClr>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Focused</a:t>
            </a:r>
            <a:r>
              <a:rPr lang="de-DE" dirty="0">
                <a:latin typeface="Arial" panose="020B0604020202020204" pitchFamily="34" charset="0"/>
                <a:cs typeface="Arial" panose="020B0604020202020204" pitchFamily="34" charset="0"/>
              </a:rPr>
              <a:t> on </a:t>
            </a:r>
            <a:r>
              <a:rPr lang="de-DE" dirty="0" err="1">
                <a:latin typeface="Arial" panose="020B0604020202020204" pitchFamily="34" charset="0"/>
                <a:cs typeface="Arial" panose="020B0604020202020204" pitchFamily="34" charset="0"/>
              </a:rPr>
              <a:t>delivering</a:t>
            </a:r>
            <a:r>
              <a:rPr lang="de-DE" dirty="0">
                <a:latin typeface="Arial" panose="020B0604020202020204" pitchFamily="34" charset="0"/>
                <a:cs typeface="Arial" panose="020B0604020202020204" pitchFamily="34" charset="0"/>
              </a:rPr>
              <a:t> SDGs</a:t>
            </a:r>
          </a:p>
          <a:p>
            <a:pPr marL="285750" indent="-285750">
              <a:buClr>
                <a:srgbClr val="FF0000"/>
              </a:buClr>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200150" lvl="2" indent="-285750">
              <a:buClr>
                <a:srgbClr val="FF0000"/>
              </a:buClr>
              <a:buFont typeface="Arial" panose="020B0604020202020204" pitchFamily="34" charset="0"/>
              <a:buChar char="-"/>
            </a:pPr>
            <a:r>
              <a:rPr lang="en-GB" dirty="0">
                <a:latin typeface="Arial" panose="020B0604020202020204" pitchFamily="34" charset="0"/>
                <a:cs typeface="Arial" panose="020B0604020202020204" pitchFamily="34" charset="0"/>
              </a:rPr>
              <a:t>Ensuring</a:t>
            </a:r>
            <a:r>
              <a:rPr lang="de-DE"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integrated</a:t>
            </a:r>
            <a:r>
              <a:rPr lang="de-DE"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policy</a:t>
            </a:r>
            <a:r>
              <a:rPr lang="de-DE" dirty="0">
                <a:latin typeface="Arial" panose="020B0604020202020204" pitchFamily="34" charset="0"/>
                <a:cs typeface="Arial" panose="020B0604020202020204" pitchFamily="34" charset="0"/>
              </a:rPr>
              <a:t> </a:t>
            </a:r>
          </a:p>
          <a:p>
            <a:pPr marL="285750" indent="-285750">
              <a:buClr>
                <a:srgbClr val="FF0000"/>
              </a:buClr>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200150" lvl="2"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Rail</a:t>
            </a:r>
            <a:r>
              <a:rPr lang="de-DE" dirty="0">
                <a:latin typeface="Arial" panose="020B0604020202020204" pitchFamily="34" charset="0"/>
                <a:cs typeface="Arial" panose="020B0604020202020204" pitchFamily="34" charset="0"/>
              </a:rPr>
              <a:t> and </a:t>
            </a:r>
            <a:r>
              <a:rPr lang="de-DE" dirty="0" err="1">
                <a:latin typeface="Arial" panose="020B0604020202020204" pitchFamily="34" charset="0"/>
                <a:cs typeface="Arial" panose="020B0604020202020204" pitchFamily="34" charset="0"/>
              </a:rPr>
              <a:t>Sustainble</a:t>
            </a:r>
            <a:r>
              <a:rPr lang="de-DE" dirty="0">
                <a:latin typeface="Arial" panose="020B0604020202020204" pitchFamily="34" charset="0"/>
                <a:cs typeface="Arial" panose="020B0604020202020204" pitchFamily="34" charset="0"/>
              </a:rPr>
              <a:t> Development in Europe</a:t>
            </a:r>
          </a:p>
          <a:p>
            <a:pPr marL="285750" indent="-285750">
              <a:buClr>
                <a:srgbClr val="FF0000"/>
              </a:buClr>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200150" lvl="2"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Railways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delvering</a:t>
            </a:r>
            <a:r>
              <a:rPr lang="de-DE" dirty="0">
                <a:latin typeface="Arial" panose="020B0604020202020204" pitchFamily="34" charset="0"/>
                <a:cs typeface="Arial" panose="020B0604020202020204" pitchFamily="34" charset="0"/>
              </a:rPr>
              <a:t> SDGs </a:t>
            </a:r>
          </a:p>
          <a:p>
            <a:pPr marL="1200150" lvl="2" indent="-285750">
              <a:buClr>
                <a:srgbClr val="FF0000"/>
              </a:buClr>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200150" lvl="2"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Railways</a:t>
            </a:r>
            <a:r>
              <a:rPr lang="de-DE" dirty="0">
                <a:latin typeface="Arial" panose="020B0604020202020204" pitchFamily="34" charset="0"/>
                <a:cs typeface="Arial" panose="020B0604020202020204" pitchFamily="34" charset="0"/>
              </a:rPr>
              <a:t> and </a:t>
            </a:r>
            <a:r>
              <a:rPr lang="de-DE" dirty="0" err="1">
                <a:latin typeface="Arial" panose="020B0604020202020204" pitchFamily="34" charset="0"/>
                <a:cs typeface="Arial" panose="020B0604020202020204" pitchFamily="34" charset="0"/>
              </a:rPr>
              <a:t>Livable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Citied</a:t>
            </a:r>
            <a:r>
              <a:rPr lang="de-DE" dirty="0">
                <a:latin typeface="Arial" panose="020B0604020202020204" pitchFamily="34" charset="0"/>
                <a:cs typeface="Arial" panose="020B0604020202020204" pitchFamily="34" charset="0"/>
              </a:rPr>
              <a:t> (GF)</a:t>
            </a:r>
          </a:p>
          <a:p>
            <a:pPr marL="1200150" lvl="2" indent="-285750">
              <a:buClr>
                <a:srgbClr val="FF0000"/>
              </a:buClr>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200150" lvl="2"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Sustainable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Energy</a:t>
            </a:r>
            <a:r>
              <a:rPr lang="de-DE" dirty="0">
                <a:latin typeface="Arial" panose="020B0604020202020204" pitchFamily="34" charset="0"/>
                <a:cs typeface="Arial" panose="020B0604020202020204" pitchFamily="34" charset="0"/>
              </a:rPr>
              <a:t> </a:t>
            </a:r>
          </a:p>
          <a:p>
            <a:pPr marL="285750" indent="-285750">
              <a:buFontTx/>
              <a:buChar char="-"/>
            </a:pPr>
            <a:endParaRPr lang="de-DE" dirty="0">
              <a:latin typeface="Arial" panose="020B0604020202020204" pitchFamily="34" charset="0"/>
              <a:cs typeface="Arial" panose="020B0604020202020204" pitchFamily="34" charset="0"/>
            </a:endParaRPr>
          </a:p>
          <a:p>
            <a:pPr marL="742950" lvl="1" indent="-285750">
              <a:buFontTx/>
              <a:buChar char="-"/>
            </a:pPr>
            <a:endParaRPr lang="de-DE" dirty="0">
              <a:latin typeface="Arial" panose="020B0604020202020204" pitchFamily="34" charset="0"/>
              <a:cs typeface="Arial" panose="020B0604020202020204" pitchFamily="34" charset="0"/>
            </a:endParaRPr>
          </a:p>
          <a:p>
            <a:pPr marL="285750" indent="-285750">
              <a:buFontTx/>
              <a:buChar char="-"/>
            </a:pPr>
            <a:endParaRPr lang="de-DE" dirty="0">
              <a:latin typeface="Arial" panose="020B0604020202020204" pitchFamily="34" charset="0"/>
              <a:cs typeface="Arial" panose="020B0604020202020204" pitchFamily="34" charset="0"/>
            </a:endParaRPr>
          </a:p>
          <a:p>
            <a:pPr marL="285750" indent="-285750">
              <a:buFontTx/>
              <a:buChar char="-"/>
            </a:pPr>
            <a:endParaRPr lang="de-DE" dirty="0">
              <a:latin typeface="Arial" panose="020B0604020202020204" pitchFamily="34" charset="0"/>
              <a:cs typeface="Arial" panose="020B0604020202020204" pitchFamily="34" charset="0"/>
            </a:endParaRPr>
          </a:p>
          <a:p>
            <a:pPr marL="285750" indent="-285750">
              <a:buFontTx/>
              <a:buChar char="-"/>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A</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183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7"/>
            <a:ext cx="8598023" cy="1475505"/>
          </a:xfrm>
        </p:spPr>
        <p:txBody>
          <a:bodyPr/>
          <a:lstStyle/>
          <a:p>
            <a:r>
              <a:rPr lang="en-GB" sz="3000" dirty="0"/>
              <a:t>ESG Matters’ activities to promote the role of public transport for a sustainable city</a:t>
            </a:r>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7</a:t>
            </a:fld>
            <a:endParaRPr lang="fr-FR" dirty="0"/>
          </a:p>
        </p:txBody>
      </p:sp>
      <p:sp>
        <p:nvSpPr>
          <p:cNvPr id="7" name="Textfeld 6"/>
          <p:cNvSpPr txBox="1"/>
          <p:nvPr/>
        </p:nvSpPr>
        <p:spPr>
          <a:xfrm>
            <a:off x="467032" y="1953087"/>
            <a:ext cx="7701379" cy="6463308"/>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Workshops </a:t>
            </a:r>
          </a:p>
          <a:p>
            <a:pPr marL="742950" lvl="1" indent="-285750">
              <a:buClr>
                <a:srgbClr val="FF0000"/>
              </a:buClr>
              <a:buFont typeface="Arial" panose="020B0604020202020204" pitchFamily="34" charset="0"/>
              <a:buChar char="-"/>
            </a:pPr>
            <a:r>
              <a:rPr lang="de-DE" dirty="0">
                <a:latin typeface="Arial" panose="020B0604020202020204" pitchFamily="34" charset="0"/>
                <a:cs typeface="Arial" panose="020B0604020202020204" pitchFamily="34" charset="0"/>
              </a:rPr>
              <a:t>Carbon </a:t>
            </a:r>
            <a:r>
              <a:rPr lang="de-DE" dirty="0" err="1">
                <a:latin typeface="Arial" panose="020B0604020202020204" pitchFamily="34" charset="0"/>
                <a:cs typeface="Arial" panose="020B0604020202020204" pitchFamily="34" charset="0"/>
              </a:rPr>
              <a:t>footprinting</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railways</a:t>
            </a:r>
            <a:endParaRPr lang="de-DE" dirty="0">
              <a:latin typeface="Arial" panose="020B0604020202020204" pitchFamily="34" charset="0"/>
              <a:cs typeface="Arial" panose="020B0604020202020204" pitchFamily="34" charset="0"/>
            </a:endParaRPr>
          </a:p>
          <a:p>
            <a:pPr marL="742950" lvl="1" indent="-285750">
              <a:buClr>
                <a:srgbClr val="FF0000"/>
              </a:buClr>
              <a:buFont typeface="Arial" panose="020B0604020202020204" pitchFamily="34" charset="0"/>
              <a:buChar char="-"/>
            </a:pPr>
            <a:r>
              <a:rPr lang="de-DE" dirty="0">
                <a:latin typeface="Arial" panose="020B0604020202020204" pitchFamily="34" charset="0"/>
                <a:cs typeface="Arial" panose="020B0604020202020204" pitchFamily="34" charset="0"/>
              </a:rPr>
              <a:t>Digital </a:t>
            </a:r>
            <a:r>
              <a:rPr lang="de-DE" dirty="0" err="1">
                <a:latin typeface="Arial" panose="020B0604020202020204" pitchFamily="34" charset="0"/>
                <a:cs typeface="Arial" panose="020B0604020202020204" pitchFamily="34" charset="0"/>
              </a:rPr>
              <a:t>communication</a:t>
            </a:r>
            <a:r>
              <a:rPr lang="de-DE" dirty="0">
                <a:latin typeface="Arial" panose="020B0604020202020204" pitchFamily="34" charset="0"/>
                <a:cs typeface="Arial" panose="020B0604020202020204" pitchFamily="34" charset="0"/>
              </a:rPr>
              <a:t> and </a:t>
            </a:r>
            <a:r>
              <a:rPr lang="de-DE" dirty="0" err="1">
                <a:latin typeface="Arial" panose="020B0604020202020204" pitchFamily="34" charset="0"/>
                <a:cs typeface="Arial" panose="020B0604020202020204" pitchFamily="34" charset="0"/>
              </a:rPr>
              <a:t>energy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efficiency</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railways</a:t>
            </a:r>
            <a:endParaRPr lang="de-DE" dirty="0">
              <a:latin typeface="Arial" panose="020B0604020202020204" pitchFamily="34" charset="0"/>
              <a:cs typeface="Arial" panose="020B0604020202020204" pitchFamily="34" charset="0"/>
            </a:endParaRPr>
          </a:p>
          <a:p>
            <a:pPr marL="742950" lvl="1"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Railway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noise</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common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noise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assessment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methodology</a:t>
            </a:r>
            <a:endParaRPr lang="de-DE" dirty="0">
              <a:latin typeface="Arial" panose="020B0604020202020204" pitchFamily="34" charset="0"/>
              <a:cs typeface="Arial" panose="020B0604020202020204" pitchFamily="34" charset="0"/>
            </a:endParaRPr>
          </a:p>
          <a:p>
            <a:pPr marL="742950" lvl="1"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Sustainable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procurement</a:t>
            </a:r>
            <a:endParaRPr lang="de-DE" dirty="0">
              <a:latin typeface="Arial" panose="020B0604020202020204" pitchFamily="34" charset="0"/>
              <a:cs typeface="Arial" panose="020B0604020202020204" pitchFamily="34" charset="0"/>
            </a:endParaRPr>
          </a:p>
          <a:p>
            <a:pPr marL="742950" lvl="1"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Sustainable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tourism</a:t>
            </a:r>
            <a:r>
              <a:rPr lang="de-DE" dirty="0">
                <a:latin typeface="Arial" panose="020B0604020202020204" pitchFamily="34" charset="0"/>
                <a:cs typeface="Arial" panose="020B0604020202020204" pitchFamily="34" charset="0"/>
              </a:rPr>
              <a:t> (GF)</a:t>
            </a:r>
          </a:p>
          <a:p>
            <a:pPr marL="742950" lvl="1"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Emissions</a:t>
            </a:r>
            <a:r>
              <a:rPr lang="de-DE" dirty="0">
                <a:latin typeface="Arial" panose="020B0604020202020204" pitchFamily="34" charset="0"/>
                <a:cs typeface="Arial" panose="020B0604020202020204" pitchFamily="34" charset="0"/>
              </a:rPr>
              <a:t> and </a:t>
            </a:r>
            <a:r>
              <a:rPr lang="de-DE" dirty="0" err="1">
                <a:latin typeface="Arial" panose="020B0604020202020204" pitchFamily="34" charset="0"/>
                <a:cs typeface="Arial" panose="020B0604020202020204" pitchFamily="34" charset="0"/>
              </a:rPr>
              <a:t>air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quality</a:t>
            </a:r>
            <a:endParaRPr lang="de-DE" dirty="0">
              <a:latin typeface="Arial" panose="020B0604020202020204" pitchFamily="34" charset="0"/>
              <a:cs typeface="Arial" panose="020B0604020202020204" pitchFamily="34" charset="0"/>
            </a:endParaRPr>
          </a:p>
          <a:p>
            <a:pPr marL="742950" lvl="1"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Energy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efficiency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project</a:t>
            </a:r>
            <a:r>
              <a:rPr lang="de-DE" dirty="0">
                <a:latin typeface="Arial" panose="020B0604020202020204" pitchFamily="34" charset="0"/>
                <a:cs typeface="Arial" panose="020B0604020202020204" pitchFamily="34" charset="0"/>
              </a:rPr>
              <a:t>: potential </a:t>
            </a:r>
            <a:r>
              <a:rPr lang="de-DE" dirty="0" err="1">
                <a:latin typeface="Arial" panose="020B0604020202020204" pitchFamily="34" charset="0"/>
                <a:cs typeface="Arial" panose="020B0604020202020204" pitchFamily="34" charset="0"/>
              </a:rPr>
              <a:t>improvements</a:t>
            </a:r>
            <a:endParaRPr lang="de-DE" dirty="0">
              <a:latin typeface="Arial" panose="020B0604020202020204" pitchFamily="34" charset="0"/>
              <a:cs typeface="Arial" panose="020B0604020202020204" pitchFamily="34" charset="0"/>
            </a:endParaRPr>
          </a:p>
          <a:p>
            <a:pPr marL="742950" lvl="1" indent="-285750">
              <a:buClr>
                <a:srgbClr val="FF0000"/>
              </a:buClr>
              <a:buFont typeface="Arial" panose="020B0604020202020204" pitchFamily="34" charset="0"/>
              <a:buChar char="-"/>
            </a:pPr>
            <a:r>
              <a:rPr lang="de-DE" dirty="0">
                <a:latin typeface="Arial" panose="020B0604020202020204" pitchFamily="34" charset="0"/>
                <a:cs typeface="Arial" panose="020B0604020202020204" pitchFamily="34" charset="0"/>
              </a:rPr>
              <a:t>GRI G4 Reporting – </a:t>
            </a:r>
            <a:r>
              <a:rPr lang="de-DE" dirty="0" err="1">
                <a:latin typeface="Arial" panose="020B0604020202020204" pitchFamily="34" charset="0"/>
                <a:cs typeface="Arial" panose="020B0604020202020204" pitchFamily="34" charset="0"/>
              </a:rPr>
              <a:t>challenge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rail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sector</a:t>
            </a:r>
            <a:r>
              <a:rPr lang="de-DE" dirty="0">
                <a:latin typeface="Arial" panose="020B0604020202020204" pitchFamily="34" charset="0"/>
                <a:cs typeface="Arial" panose="020B0604020202020204" pitchFamily="34" charset="0"/>
              </a:rPr>
              <a:t> (GF)</a:t>
            </a:r>
          </a:p>
          <a:p>
            <a:pPr marL="742950" lvl="1"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Recyclability</a:t>
            </a:r>
            <a:r>
              <a:rPr lang="de-DE" dirty="0">
                <a:latin typeface="Arial" panose="020B0604020202020204" pitchFamily="34" charset="0"/>
                <a:cs typeface="Arial" panose="020B0604020202020204" pitchFamily="34" charset="0"/>
              </a:rPr>
              <a:t> of </a:t>
            </a:r>
            <a:r>
              <a:rPr lang="de-DE" dirty="0" err="1">
                <a:latin typeface="Arial" panose="020B0604020202020204" pitchFamily="34" charset="0"/>
                <a:cs typeface="Arial" panose="020B0604020202020204" pitchFamily="34" charset="0"/>
              </a:rPr>
              <a:t>rolling</a:t>
            </a:r>
            <a:r>
              <a:rPr lang="de-DE" dirty="0">
                <a:latin typeface="Arial" panose="020B0604020202020204" pitchFamily="34" charset="0"/>
                <a:cs typeface="Arial" panose="020B0604020202020204" pitchFamily="34" charset="0"/>
              </a:rPr>
              <a:t> stock</a:t>
            </a:r>
          </a:p>
          <a:p>
            <a:pPr marL="742950" lvl="1"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Weather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resilience</a:t>
            </a:r>
            <a:r>
              <a:rPr lang="de-DE" dirty="0">
                <a:latin typeface="Arial" panose="020B0604020202020204" pitchFamily="34" charset="0"/>
                <a:cs typeface="Arial" panose="020B0604020202020204" pitchFamily="34" charset="0"/>
              </a:rPr>
              <a:t> and </a:t>
            </a:r>
            <a:r>
              <a:rPr lang="de-DE" dirty="0" err="1">
                <a:latin typeface="Arial" panose="020B0604020202020204" pitchFamily="34" charset="0"/>
                <a:cs typeface="Arial" panose="020B0604020202020204" pitchFamily="34" charset="0"/>
              </a:rPr>
              <a:t>climate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change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adaptation</a:t>
            </a:r>
            <a:endParaRPr lang="de-DE" dirty="0">
              <a:latin typeface="Arial" panose="020B0604020202020204" pitchFamily="34" charset="0"/>
              <a:cs typeface="Arial" panose="020B0604020202020204" pitchFamily="34" charset="0"/>
            </a:endParaRPr>
          </a:p>
          <a:p>
            <a:pPr marL="742950" lvl="1"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Biodiversity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preventing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decline</a:t>
            </a:r>
            <a:endParaRPr lang="de-DE" dirty="0">
              <a:latin typeface="Arial" panose="020B0604020202020204" pitchFamily="34" charset="0"/>
              <a:cs typeface="Arial" panose="020B0604020202020204" pitchFamily="34" charset="0"/>
            </a:endParaRPr>
          </a:p>
          <a:p>
            <a:pPr marL="742950" lvl="1"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Door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door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business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solutions</a:t>
            </a:r>
            <a:endParaRPr lang="de-DE" dirty="0">
              <a:latin typeface="Arial" panose="020B0604020202020204" pitchFamily="34" charset="0"/>
              <a:cs typeface="Arial" panose="020B0604020202020204" pitchFamily="34" charset="0"/>
            </a:endParaRPr>
          </a:p>
          <a:p>
            <a:pPr marL="742950" lvl="1" indent="-285750">
              <a:buClr>
                <a:srgbClr val="FF0000"/>
              </a:buClr>
              <a:buFont typeface="Arial" panose="020B0604020202020204" pitchFamily="34" charset="0"/>
              <a:buChar char="-"/>
            </a:pPr>
            <a:r>
              <a:rPr lang="de-DE" dirty="0">
                <a:latin typeface="Arial" panose="020B0604020202020204" pitchFamily="34" charset="0"/>
                <a:cs typeface="Arial" panose="020B0604020202020204" pitchFamily="34" charset="0"/>
              </a:rPr>
              <a:t>Environmental </a:t>
            </a:r>
            <a:r>
              <a:rPr lang="de-DE" dirty="0" err="1">
                <a:latin typeface="Arial" panose="020B0604020202020204" pitchFamily="34" charset="0"/>
                <a:cs typeface="Arial" panose="020B0604020202020204" pitchFamily="34" charset="0"/>
              </a:rPr>
              <a:t>management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maintenance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acitivties</a:t>
            </a:r>
            <a:endParaRPr lang="de-DE" dirty="0">
              <a:latin typeface="Arial" panose="020B0604020202020204" pitchFamily="34" charset="0"/>
              <a:cs typeface="Arial" panose="020B0604020202020204" pitchFamily="34" charset="0"/>
            </a:endParaRPr>
          </a:p>
          <a:p>
            <a:pPr marL="742950" lvl="1"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Sustainable</a:t>
            </a:r>
            <a:r>
              <a:rPr lang="de-DE" dirty="0">
                <a:latin typeface="Arial" panose="020B0604020202020204" pitchFamily="34" charset="0"/>
                <a:cs typeface="Arial" panose="020B0604020202020204" pitchFamily="34" charset="0"/>
              </a:rPr>
              <a:t> and smart </a:t>
            </a:r>
            <a:r>
              <a:rPr lang="de-DE" dirty="0" err="1">
                <a:latin typeface="Arial" panose="020B0604020202020204" pitchFamily="34" charset="0"/>
                <a:cs typeface="Arial" panose="020B0604020202020204" pitchFamily="34" charset="0"/>
              </a:rPr>
              <a:t>stations</a:t>
            </a:r>
            <a:r>
              <a:rPr lang="de-DE" dirty="0">
                <a:latin typeface="Arial" panose="020B0604020202020204" pitchFamily="34" charset="0"/>
                <a:cs typeface="Arial" panose="020B0604020202020204" pitchFamily="34" charset="0"/>
              </a:rPr>
              <a:t> and </a:t>
            </a:r>
            <a:r>
              <a:rPr lang="en-GB" dirty="0">
                <a:latin typeface="Arial" panose="020B0604020202020204" pitchFamily="34" charset="0"/>
                <a:cs typeface="Arial" panose="020B0604020202020204" pitchFamily="34" charset="0"/>
              </a:rPr>
              <a:t>infrastructure</a:t>
            </a:r>
          </a:p>
          <a:p>
            <a:pPr marL="285750" indent="-285750">
              <a:buClr>
                <a:srgbClr val="FF0000"/>
              </a:buClr>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742950" lvl="1" indent="-285750">
              <a:buFontTx/>
              <a:buChar char="-"/>
            </a:pPr>
            <a:endParaRPr lang="de-DE" dirty="0">
              <a:latin typeface="Arial" panose="020B0604020202020204" pitchFamily="34" charset="0"/>
              <a:cs typeface="Arial" panose="020B0604020202020204" pitchFamily="34" charset="0"/>
            </a:endParaRPr>
          </a:p>
          <a:p>
            <a:pPr marL="285750" indent="-285750">
              <a:buFontTx/>
              <a:buChar char="-"/>
            </a:pPr>
            <a:endParaRPr lang="de-DE" dirty="0">
              <a:latin typeface="Arial" panose="020B0604020202020204" pitchFamily="34" charset="0"/>
              <a:cs typeface="Arial" panose="020B0604020202020204" pitchFamily="34" charset="0"/>
            </a:endParaRPr>
          </a:p>
          <a:p>
            <a:pPr marL="285750" indent="-285750">
              <a:buFontTx/>
              <a:buChar char="-"/>
            </a:pPr>
            <a:endParaRPr lang="de-DE" dirty="0">
              <a:latin typeface="Arial" panose="020B0604020202020204" pitchFamily="34" charset="0"/>
              <a:cs typeface="Arial" panose="020B0604020202020204" pitchFamily="34" charset="0"/>
            </a:endParaRPr>
          </a:p>
          <a:p>
            <a:pPr marL="285750" indent="-285750">
              <a:buFontTx/>
              <a:buChar char="-"/>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761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7"/>
            <a:ext cx="8598023" cy="1475505"/>
          </a:xfrm>
        </p:spPr>
        <p:txBody>
          <a:bodyPr/>
          <a:lstStyle/>
          <a:p>
            <a:r>
              <a:rPr lang="en-GB" sz="3000" dirty="0"/>
              <a:t>ESG Matters’ activities to promote the role of public transport for a sustainable city</a:t>
            </a:r>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8</a:t>
            </a:fld>
            <a:endParaRPr lang="fr-FR" dirty="0"/>
          </a:p>
        </p:txBody>
      </p:sp>
      <p:sp>
        <p:nvSpPr>
          <p:cNvPr id="7" name="Textfeld 6"/>
          <p:cNvSpPr txBox="1"/>
          <p:nvPr/>
        </p:nvSpPr>
        <p:spPr>
          <a:xfrm>
            <a:off x="467032" y="1953087"/>
            <a:ext cx="7701379" cy="4801314"/>
          </a:xfrm>
          <a:prstGeom prst="rect">
            <a:avLst/>
          </a:prstGeom>
          <a:noFill/>
        </p:spPr>
        <p:txBody>
          <a:bodyPr wrap="square" rtlCol="0">
            <a:spAutoFit/>
          </a:bodyPr>
          <a:lstStyle/>
          <a:p>
            <a:r>
              <a:rPr lang="de-DE" b="1" dirty="0">
                <a:latin typeface="Arial" panose="020B0604020202020204" pitchFamily="34" charset="0"/>
                <a:cs typeface="Arial" panose="020B0604020202020204" pitchFamily="34" charset="0"/>
              </a:rPr>
              <a:t>GRI G4 Workshops</a:t>
            </a:r>
          </a:p>
          <a:p>
            <a:endParaRPr lang="de-DE" b="1" dirty="0">
              <a:latin typeface="Arial" panose="020B0604020202020204" pitchFamily="34" charset="0"/>
              <a:cs typeface="Arial" panose="020B0604020202020204" pitchFamily="34" charset="0"/>
            </a:endParaRPr>
          </a:p>
          <a:p>
            <a:pPr marL="742950" lvl="1" indent="-285750">
              <a:buClr>
                <a:srgbClr val="FF0000"/>
              </a:buClr>
              <a:buFont typeface="Arial" panose="020B0604020202020204" pitchFamily="34" charset="0"/>
              <a:buChar char="-"/>
            </a:pPr>
            <a:r>
              <a:rPr lang="de-DE" dirty="0">
                <a:latin typeface="Arial" panose="020B0604020202020204" pitchFamily="34" charset="0"/>
                <a:cs typeface="Arial" panose="020B0604020202020204" pitchFamily="34" charset="0"/>
              </a:rPr>
              <a:t>GRI and P&amp;L Accounting</a:t>
            </a:r>
          </a:p>
          <a:p>
            <a:pPr marL="742950" lvl="1" indent="-285750">
              <a:buClr>
                <a:srgbClr val="FF0000"/>
              </a:buClr>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742950" lvl="1" indent="-285750">
              <a:buClr>
                <a:srgbClr val="FF0000"/>
              </a:buClr>
              <a:buFont typeface="Arial" panose="020B0604020202020204" pitchFamily="34" charset="0"/>
              <a:buChar char="-"/>
            </a:pPr>
            <a:r>
              <a:rPr lang="de-DE" dirty="0">
                <a:latin typeface="Arial" panose="020B0604020202020204" pitchFamily="34" charset="0"/>
                <a:cs typeface="Arial" panose="020B0604020202020204" pitchFamily="34" charset="0"/>
              </a:rPr>
              <a:t>The ‘</a:t>
            </a:r>
            <a:r>
              <a:rPr lang="de-DE" dirty="0" err="1">
                <a:latin typeface="Arial" panose="020B0604020202020204" pitchFamily="34" charset="0"/>
                <a:cs typeface="Arial" panose="020B0604020202020204" pitchFamily="34" charset="0"/>
              </a:rPr>
              <a:t>Perfect</a:t>
            </a:r>
            <a:r>
              <a:rPr lang="de-DE" dirty="0">
                <a:latin typeface="Arial" panose="020B0604020202020204" pitchFamily="34" charset="0"/>
                <a:cs typeface="Arial" panose="020B0604020202020204" pitchFamily="34" charset="0"/>
              </a:rPr>
              <a:t> Storm‘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railway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investment</a:t>
            </a:r>
            <a:endParaRPr lang="de-DE" dirty="0">
              <a:latin typeface="Arial" panose="020B0604020202020204" pitchFamily="34" charset="0"/>
              <a:cs typeface="Arial" panose="020B0604020202020204" pitchFamily="34" charset="0"/>
            </a:endParaRPr>
          </a:p>
          <a:p>
            <a:pPr marL="1200150" lvl="2" indent="-285750">
              <a:buClr>
                <a:srgbClr val="FF0000"/>
              </a:buClr>
              <a:buFont typeface="Arial" panose="020B0604020202020204" pitchFamily="34" charset="0"/>
              <a:buChar char="-"/>
            </a:pPr>
            <a:r>
              <a:rPr lang="de-DE" dirty="0">
                <a:latin typeface="Arial" panose="020B0604020202020204" pitchFamily="34" charset="0"/>
                <a:cs typeface="Arial" panose="020B0604020202020204" pitchFamily="34" charset="0"/>
              </a:rPr>
              <a:t>Negative </a:t>
            </a:r>
            <a:r>
              <a:rPr lang="de-DE" dirty="0" err="1">
                <a:latin typeface="Arial" panose="020B0604020202020204" pitchFamily="34" charset="0"/>
                <a:cs typeface="Arial" panose="020B0604020202020204" pitchFamily="34" charset="0"/>
              </a:rPr>
              <a:t>interest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worldwide</a:t>
            </a:r>
            <a:endParaRPr lang="de-DE" dirty="0">
              <a:latin typeface="Arial" panose="020B0604020202020204" pitchFamily="34" charset="0"/>
              <a:cs typeface="Arial" panose="020B0604020202020204" pitchFamily="34" charset="0"/>
            </a:endParaRPr>
          </a:p>
          <a:p>
            <a:pPr marL="1200150" lvl="2"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Railways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decarbonize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portfolios</a:t>
            </a:r>
            <a:endParaRPr lang="de-DE" dirty="0">
              <a:latin typeface="Arial" panose="020B0604020202020204" pitchFamily="34" charset="0"/>
              <a:cs typeface="Arial" panose="020B0604020202020204" pitchFamily="34" charset="0"/>
            </a:endParaRPr>
          </a:p>
          <a:p>
            <a:pPr marL="1200150" lvl="2" indent="-285750">
              <a:buClr>
                <a:srgbClr val="FF0000"/>
              </a:buClr>
              <a:buFont typeface="Arial" panose="020B0604020202020204" pitchFamily="34" charset="0"/>
              <a:buChar char="-"/>
            </a:pPr>
            <a:r>
              <a:rPr lang="de-DE" dirty="0" err="1">
                <a:latin typeface="Arial" panose="020B0604020202020204" pitchFamily="34" charset="0"/>
                <a:cs typeface="Arial" panose="020B0604020202020204" pitchFamily="34" charset="0"/>
              </a:rPr>
              <a:t>Railways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have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steady</a:t>
            </a:r>
            <a:r>
              <a:rPr lang="de-DE" dirty="0">
                <a:latin typeface="Arial" panose="020B0604020202020204" pitchFamily="34" charset="0"/>
                <a:cs typeface="Arial" panose="020B0604020202020204" pitchFamily="34" charset="0"/>
              </a:rPr>
              <a:t> cash </a:t>
            </a:r>
            <a:r>
              <a:rPr lang="de-DE" dirty="0" err="1">
                <a:latin typeface="Arial" panose="020B0604020202020204" pitchFamily="34" charset="0"/>
                <a:cs typeface="Arial" panose="020B0604020202020204" pitchFamily="34" charset="0"/>
              </a:rPr>
              <a:t>flow</a:t>
            </a:r>
            <a:r>
              <a:rPr lang="de-DE" dirty="0">
                <a:latin typeface="Arial" panose="020B0604020202020204" pitchFamily="34" charset="0"/>
                <a:cs typeface="Arial" panose="020B0604020202020204" pitchFamily="34" charset="0"/>
              </a:rPr>
              <a:t> – </a:t>
            </a:r>
            <a:r>
              <a:rPr lang="de-DE" dirty="0" err="1">
                <a:latin typeface="Arial" panose="020B0604020202020204" pitchFamily="34" charset="0"/>
                <a:cs typeface="Arial" panose="020B0604020202020204" pitchFamily="34" charset="0"/>
              </a:rPr>
              <a:t>can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repay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loans</a:t>
            </a:r>
            <a:endParaRPr lang="de-DE" dirty="0">
              <a:latin typeface="Arial" panose="020B0604020202020204" pitchFamily="34" charset="0"/>
              <a:cs typeface="Arial" panose="020B0604020202020204" pitchFamily="34" charset="0"/>
            </a:endParaRPr>
          </a:p>
          <a:p>
            <a:pPr marL="1200150" lvl="2" indent="-285750">
              <a:buClr>
                <a:srgbClr val="FF0000"/>
              </a:buClr>
              <a:buFont typeface="Arial" panose="020B0604020202020204" pitchFamily="34" charset="0"/>
              <a:buChar char="-"/>
            </a:pPr>
            <a:r>
              <a:rPr lang="de-DE" dirty="0">
                <a:latin typeface="Arial" panose="020B0604020202020204" pitchFamily="34" charset="0"/>
                <a:cs typeface="Arial" panose="020B0604020202020204" pitchFamily="34" charset="0"/>
              </a:rPr>
              <a:t>Opportunity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Pension Funds and </a:t>
            </a:r>
            <a:r>
              <a:rPr lang="de-DE" dirty="0" err="1">
                <a:latin typeface="Arial" panose="020B0604020202020204" pitchFamily="34" charset="0"/>
                <a:cs typeface="Arial" panose="020B0604020202020204" pitchFamily="34" charset="0"/>
              </a:rPr>
              <a:t>other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investors</a:t>
            </a:r>
            <a:endParaRPr lang="de-DE" dirty="0">
              <a:latin typeface="Arial" panose="020B0604020202020204" pitchFamily="34" charset="0"/>
              <a:cs typeface="Arial" panose="020B0604020202020204" pitchFamily="34" charset="0"/>
            </a:endParaRPr>
          </a:p>
          <a:p>
            <a:pPr>
              <a:buClr>
                <a:srgbClr val="FF0000"/>
              </a:buClr>
            </a:pPr>
            <a:endParaRPr lang="de-DE" dirty="0">
              <a:latin typeface="Arial" panose="020B0604020202020204" pitchFamily="34" charset="0"/>
              <a:cs typeface="Arial" panose="020B0604020202020204" pitchFamily="34" charset="0"/>
            </a:endParaRPr>
          </a:p>
          <a:p>
            <a:pPr marL="742950" lvl="1" indent="-285750">
              <a:buFontTx/>
              <a:buChar char="-"/>
            </a:pPr>
            <a:endParaRPr lang="de-DE" dirty="0">
              <a:latin typeface="Arial" panose="020B0604020202020204" pitchFamily="34" charset="0"/>
              <a:cs typeface="Arial" panose="020B0604020202020204" pitchFamily="34" charset="0"/>
            </a:endParaRPr>
          </a:p>
          <a:p>
            <a:pPr marL="285750" indent="-285750">
              <a:buFontTx/>
              <a:buChar char="-"/>
            </a:pPr>
            <a:endParaRPr lang="de-DE" dirty="0">
              <a:latin typeface="Arial" panose="020B0604020202020204" pitchFamily="34" charset="0"/>
              <a:cs typeface="Arial" panose="020B0604020202020204" pitchFamily="34" charset="0"/>
            </a:endParaRPr>
          </a:p>
          <a:p>
            <a:pPr marL="285750" indent="-285750">
              <a:buFontTx/>
              <a:buChar char="-"/>
            </a:pPr>
            <a:endParaRPr lang="de-DE" dirty="0">
              <a:latin typeface="Arial" panose="020B0604020202020204" pitchFamily="34" charset="0"/>
              <a:cs typeface="Arial" panose="020B0604020202020204" pitchFamily="34" charset="0"/>
            </a:endParaRPr>
          </a:p>
          <a:p>
            <a:pPr marL="285750" indent="-285750">
              <a:buFontTx/>
              <a:buChar char="-"/>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150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7"/>
            <a:ext cx="8598023" cy="1475505"/>
          </a:xfrm>
        </p:spPr>
        <p:txBody>
          <a:bodyPr/>
          <a:lstStyle/>
          <a:p>
            <a:r>
              <a:rPr lang="en-GB" sz="3000" dirty="0"/>
              <a:t>ESG Matters’ activities to promote the role of public transport for a sustainable city</a:t>
            </a:r>
          </a:p>
        </p:txBody>
      </p:sp>
      <p:sp>
        <p:nvSpPr>
          <p:cNvPr id="6" name="Sous-titre 2"/>
          <p:cNvSpPr txBox="1">
            <a:spLocks/>
          </p:cNvSpPr>
          <p:nvPr/>
        </p:nvSpPr>
        <p:spPr>
          <a:xfrm>
            <a:off x="449263" y="984249"/>
            <a:ext cx="7126288" cy="626534"/>
          </a:xfrm>
          <a:prstGeom prst="rect">
            <a:avLst/>
          </a:prstGeom>
        </p:spPr>
        <p:txBody>
          <a:bodyPr vert="horz" lIns="91440" tIns="45720" rIns="91440" bIns="45720" rtlCol="0">
            <a:noAutofit/>
          </a:bodyPr>
          <a:lstStyle>
            <a:lvl1pPr marL="0" indent="0" algn="l">
              <a:buNone/>
              <a:defRPr sz="2200" b="0">
                <a:solidFill>
                  <a:srgbClr val="DF65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fr-FR" sz="2200" b="0" i="0" u="none" strike="noStrike" kern="1200" cap="none" spc="0" normalizeH="0" baseline="0" noProof="0" dirty="0">
              <a:ln>
                <a:noFill/>
              </a:ln>
              <a:solidFill>
                <a:srgbClr val="DF6532"/>
              </a:solidFill>
              <a:effectLst/>
              <a:uLnTx/>
              <a:uFillTx/>
              <a:latin typeface="Century Gothic"/>
              <a:ea typeface="+mn-ea"/>
              <a:cs typeface="Century Gothic"/>
            </a:endParaRPr>
          </a:p>
        </p:txBody>
      </p:sp>
      <p:sp>
        <p:nvSpPr>
          <p:cNvPr id="3" name="Foliennummernplatzhalter 2"/>
          <p:cNvSpPr>
            <a:spLocks noGrp="1"/>
          </p:cNvSpPr>
          <p:nvPr>
            <p:ph type="sldNum" sz="quarter" idx="12"/>
          </p:nvPr>
        </p:nvSpPr>
        <p:spPr/>
        <p:txBody>
          <a:bodyPr/>
          <a:lstStyle/>
          <a:p>
            <a:fld id="{8EE4D688-8A93-6D45-BDD0-48CE623BED81}" type="slidenum">
              <a:rPr lang="fr-FR" smtClean="0"/>
              <a:pPr/>
              <a:t>9</a:t>
            </a:fld>
            <a:endParaRPr lang="fr-FR" dirty="0"/>
          </a:p>
        </p:txBody>
      </p:sp>
      <p:pic>
        <p:nvPicPr>
          <p:cNvPr id="8" name="Picture 2" descr="Image result for pogo we have met the enemy and he is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781175"/>
            <a:ext cx="3655946" cy="469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4225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TotalTime>
  <Words>1750</Words>
  <Application>Microsoft Office PowerPoint</Application>
  <PresentationFormat>On-screen Show (4:3)</PresentationFormat>
  <Paragraphs>281</Paragraphs>
  <Slides>33</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ＭＳ Ｐゴシック</vt:lpstr>
      <vt:lpstr>Arial</vt:lpstr>
      <vt:lpstr>Calibri</vt:lpstr>
      <vt:lpstr>Century Gothic</vt:lpstr>
      <vt:lpstr>Lucida Sans</vt:lpstr>
      <vt:lpstr>Rockwell</vt:lpstr>
      <vt:lpstr>Symbol</vt:lpstr>
      <vt:lpstr>Times</vt:lpstr>
      <vt:lpstr>Times New Roman</vt:lpstr>
      <vt:lpstr>Verdana</vt:lpstr>
      <vt:lpstr>Thème Office</vt:lpstr>
      <vt:lpstr> SDC – sustainable Development Commission 26th – 28th October, Stockholm  contribution to the Round Table Company Name: Västtrafik My Name: Sara Gärtner     To return by mail until October 20th to heipp.gunnar@swm.de </vt:lpstr>
      <vt:lpstr>My company’s current state of Sustainable Procurement</vt:lpstr>
      <vt:lpstr>My company’s Current activities Around Health + Public Transport</vt:lpstr>
      <vt:lpstr>My company’s activities to promote the role of public transport for a sustainable city</vt:lpstr>
      <vt:lpstr> SDC – sustainable Development Commission 26th – 28th October, Stockholm  contribution to the Round TaBLE ESG Matters Limited Dr Glenn Frommer     </vt:lpstr>
      <vt:lpstr>ESG Matters’ activities to promote the role of public transport for a sustainable city</vt:lpstr>
      <vt:lpstr>ESG Matters’ activities to promote the role of public transport for a sustainable city</vt:lpstr>
      <vt:lpstr>ESG Matters’ activities to promote the role of public transport for a sustainable city</vt:lpstr>
      <vt:lpstr>ESG Matters’ activities to promote the role of public transport for a sustainable city</vt:lpstr>
      <vt:lpstr>ESG Matters’ activities to promote sustainability - GPS 2.0</vt:lpstr>
      <vt:lpstr> SDC – sustainable Development Commission 26th – 28th October, Stockholm  contribution to the Round Table Société de transport de Montréal André Porlier    To return by mail until October 20th to heipp.gunnar@swm.de </vt:lpstr>
      <vt:lpstr>PowerPoint Presentation</vt:lpstr>
      <vt:lpstr>Project portfolio management</vt:lpstr>
      <vt:lpstr>Design standards and criteria</vt:lpstr>
      <vt:lpstr>Corporate guidelines on sustainable procurement</vt:lpstr>
      <vt:lpstr>Recommendations submitted to the Board of Directors</vt:lpstr>
      <vt:lpstr>Our results</vt:lpstr>
      <vt:lpstr>STM Current activities Around Health + Public Transport</vt:lpstr>
      <vt:lpstr>STM Current activities Around Health + Public Transport</vt:lpstr>
      <vt:lpstr>STM activities to promote the role of public transport for a sustainable city</vt:lpstr>
      <vt:lpstr>STM activities to promote the role of public transport for a sustainable city</vt:lpstr>
      <vt:lpstr> SDC – sustainable Development Commission 26th – 28th October, Stockholm  contribution to the Round Table Company Name: Verkehrsbetriebe Karlsruhe My Name: Markus Klehr    To return by mail until October 20th to heipp.gunnar@swm.de </vt:lpstr>
      <vt:lpstr>My company’s current state of Sustainable Procurement</vt:lpstr>
      <vt:lpstr>My company’s Current activities Around Health + Public Transport</vt:lpstr>
      <vt:lpstr>My company’s activities to promote the role of public transport for a sustainable city</vt:lpstr>
      <vt:lpstr>My company’s activities to promote the role of public transport for a sustainable city</vt:lpstr>
      <vt:lpstr>My company’s activities to promote the role of public transport for a sustainable city</vt:lpstr>
      <vt:lpstr> SDC – sustainable Development Commission 26th – 28th October, Stockholm  contribution to the Round Table WIENER LINIEN GmbH &amp; Co KG    To return by mail until October 20th to heipp.gunnar@swm.de </vt:lpstr>
      <vt:lpstr>My company’s current state of Sustainable Procurement</vt:lpstr>
      <vt:lpstr>My company’s Current activities Around Health + Public Transport</vt:lpstr>
      <vt:lpstr>My company’s activities to promote the role of public transport for a sustainable city</vt:lpstr>
      <vt:lpstr>Capacity Comparison</vt:lpstr>
      <vt:lpstr>Development Depot Kagran</vt:lpstr>
    </vt:vector>
  </TitlesOfParts>
  <Company>Demo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Microsoft Office 2008 Demo</dc:creator>
  <cp:lastModifiedBy>TURNER Philip</cp:lastModifiedBy>
  <cp:revision>599</cp:revision>
  <cp:lastPrinted>2016-10-25T10:14:38Z</cp:lastPrinted>
  <dcterms:created xsi:type="dcterms:W3CDTF">2013-10-02T13:13:18Z</dcterms:created>
  <dcterms:modified xsi:type="dcterms:W3CDTF">2016-11-30T10:55:20Z</dcterms:modified>
</cp:coreProperties>
</file>